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drawings/drawing6.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2" r:id="rId2"/>
  </p:sldMasterIdLst>
  <p:notesMasterIdLst>
    <p:notesMasterId r:id="rId33"/>
  </p:notesMasterIdLst>
  <p:sldIdLst>
    <p:sldId id="272" r:id="rId3"/>
    <p:sldId id="1400" r:id="rId4"/>
    <p:sldId id="1478" r:id="rId5"/>
    <p:sldId id="1502" r:id="rId6"/>
    <p:sldId id="1503" r:id="rId7"/>
    <p:sldId id="1504" r:id="rId8"/>
    <p:sldId id="1506" r:id="rId9"/>
    <p:sldId id="1479" r:id="rId10"/>
    <p:sldId id="1481" r:id="rId11"/>
    <p:sldId id="1483" r:id="rId12"/>
    <p:sldId id="1484" r:id="rId13"/>
    <p:sldId id="1485" r:id="rId14"/>
    <p:sldId id="1490" r:id="rId15"/>
    <p:sldId id="1486" r:id="rId16"/>
    <p:sldId id="1487" r:id="rId17"/>
    <p:sldId id="1488" r:id="rId18"/>
    <p:sldId id="1489" r:id="rId19"/>
    <p:sldId id="1491" r:id="rId20"/>
    <p:sldId id="1492" r:id="rId21"/>
    <p:sldId id="1493" r:id="rId22"/>
    <p:sldId id="1494" r:id="rId23"/>
    <p:sldId id="1495" r:id="rId24"/>
    <p:sldId id="1496" r:id="rId25"/>
    <p:sldId id="1497" r:id="rId26"/>
    <p:sldId id="1498" r:id="rId27"/>
    <p:sldId id="1501" r:id="rId28"/>
    <p:sldId id="1499" r:id="rId29"/>
    <p:sldId id="1500" r:id="rId30"/>
    <p:sldId id="1505" r:id="rId31"/>
    <p:sldId id="1482" r:id="rId32"/>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33"/>
    <a:srgbClr val="A50021"/>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96374" autoAdjust="0"/>
  </p:normalViewPr>
  <p:slideViewPr>
    <p:cSldViewPr snapToGrid="0">
      <p:cViewPr varScale="1">
        <p:scale>
          <a:sx n="122" d="100"/>
          <a:sy n="122" d="100"/>
        </p:scale>
        <p:origin x="108" y="306"/>
      </p:cViewPr>
      <p:guideLst/>
    </p:cSldViewPr>
  </p:slideViewPr>
  <p:notesTextViewPr>
    <p:cViewPr>
      <p:scale>
        <a:sx n="1" d="1"/>
        <a:sy n="1" d="1"/>
      </p:scale>
      <p:origin x="0" y="0"/>
    </p:cViewPr>
  </p:notesTextViewPr>
  <p:sorterViewPr>
    <p:cViewPr>
      <p:scale>
        <a:sx n="86" d="100"/>
        <a:sy n="86" d="100"/>
      </p:scale>
      <p:origin x="0" y="0"/>
    </p:cViewPr>
  </p:sorterViewPr>
  <p:notesViewPr>
    <p:cSldViewPr snapToGrid="0">
      <p:cViewPr varScale="1">
        <p:scale>
          <a:sx n="41" d="100"/>
          <a:sy n="41" d="100"/>
        </p:scale>
        <p:origin x="1145"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981638842433389E-2"/>
          <c:y val="0.18813448434185318"/>
          <c:w val="0.95023900328793354"/>
          <c:h val="0.75172215552662291"/>
        </c:manualLayout>
      </c:layout>
      <c:lineChart>
        <c:grouping val="standard"/>
        <c:varyColors val="0"/>
        <c:ser>
          <c:idx val="1"/>
          <c:order val="0"/>
          <c:tx>
            <c:strRef>
              <c:f>'C:\Users\PKCVV\Desktop\No portativa\Vladislavs\NAP\NAP_2021-2027\2023_NAP2027_izvertejums\Indikatori\NAP2027_strategiskie\[tesem160_page_spreadsheet_produktivitate_2022.xlsx]LV'!$A$10</c:f>
              <c:strCache>
                <c:ptCount val="1"/>
                <c:pt idx="0">
                  <c:v>Latvia</c:v>
                </c:pt>
              </c:strCache>
            </c:strRef>
          </c:tx>
          <c:spPr>
            <a:ln w="6350" cap="rnd">
              <a:solidFill>
                <a:srgbClr val="C00000"/>
              </a:solidFill>
              <a:round/>
            </a:ln>
            <a:effectLst/>
          </c:spPr>
          <c:marker>
            <c:symbol val="triangle"/>
            <c:size val="3"/>
            <c:spPr>
              <a:noFill/>
              <a:ln w="6350">
                <a:solidFill>
                  <a:srgbClr val="C00000"/>
                </a:solidFill>
              </a:ln>
              <a:effectLst/>
            </c:spPr>
          </c:marker>
          <c:dLbls>
            <c:dLbl>
              <c:idx val="0"/>
              <c:layout>
                <c:manualLayout>
                  <c:x val="-9.6824068887910834E-3"/>
                  <c:y val="-2.94222512377616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1D8-416F-BCCC-AD20D27AE6F0}"/>
                </c:ext>
              </c:extLst>
            </c:dLbl>
            <c:dLbl>
              <c:idx val="1"/>
              <c:layout>
                <c:manualLayout>
                  <c:x val="-3.227468962930359E-3"/>
                  <c:y val="1.471112561888083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1D8-416F-BCCC-AD20D27AE6F0}"/>
                </c:ext>
              </c:extLst>
            </c:dLbl>
            <c:dLbl>
              <c:idx val="2"/>
              <c:layout>
                <c:manualLayout>
                  <c:x val="-4.8412034443955382E-3"/>
                  <c:y val="2.648002611398550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11D8-416F-BCCC-AD20D27AE6F0}"/>
                </c:ext>
              </c:extLst>
            </c:dLbl>
            <c:dLbl>
              <c:idx val="3"/>
              <c:layout>
                <c:manualLayout>
                  <c:x val="8.0686724073258682E-3"/>
                  <c:y val="-3.2364476361537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1D8-416F-BCCC-AD20D27AE6F0}"/>
                </c:ext>
              </c:extLst>
            </c:dLbl>
            <c:dLbl>
              <c:idx val="4"/>
              <c:layout>
                <c:manualLayout>
                  <c:x val="-3.227468962930359E-3"/>
                  <c:y val="2.94222512377616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1D8-416F-BCCC-AD20D27AE6F0}"/>
                </c:ext>
              </c:extLst>
            </c:dLbl>
            <c:dLbl>
              <c:idx val="5"/>
              <c:layout>
                <c:manualLayout>
                  <c:x val="-1.4523610333186674E-2"/>
                  <c:y val="3.236447636153784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1D8-416F-BCCC-AD20D27AE6F0}"/>
                </c:ext>
              </c:extLst>
            </c:dLbl>
            <c:dLbl>
              <c:idx val="6"/>
              <c:layout>
                <c:manualLayout>
                  <c:x val="-1.1296141370256255E-2"/>
                  <c:y val="2.94222512377616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1D8-416F-BCCC-AD20D27AE6F0}"/>
                </c:ext>
              </c:extLst>
            </c:dLbl>
            <c:dLbl>
              <c:idx val="7"/>
              <c:layout>
                <c:manualLayout>
                  <c:x val="-8.0686724073258977E-3"/>
                  <c:y val="2.648002611398550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1D8-416F-BCCC-AD20D27AE6F0}"/>
                </c:ext>
              </c:extLst>
            </c:dLbl>
            <c:dLbl>
              <c:idx val="8"/>
              <c:layout>
                <c:manualLayout>
                  <c:x val="-1.4523610333186556E-2"/>
                  <c:y val="-3.236447636153784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11D8-416F-BCCC-AD20D27AE6F0}"/>
                </c:ext>
              </c:extLst>
            </c:dLbl>
            <c:dLbl>
              <c:idx val="9"/>
              <c:layout>
                <c:manualLayout>
                  <c:x val="-6.454937925860718E-3"/>
                  <c:y val="-2.648002611398550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11D8-416F-BCCC-AD20D27AE6F0}"/>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[1]LV!$B$9:$Q$9</c:f>
              <c:strCache>
                <c:ptCount val="16"/>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strCache>
            </c:strRef>
          </c:cat>
          <c:val>
            <c:numRef>
              <c:f>[1]LV!$B$10:$Q$10</c:f>
              <c:numCache>
                <c:formatCode>General</c:formatCode>
                <c:ptCount val="16"/>
                <c:pt idx="0">
                  <c:v>53.8</c:v>
                </c:pt>
                <c:pt idx="1">
                  <c:v>53.1</c:v>
                </c:pt>
                <c:pt idx="2">
                  <c:v>54.7</c:v>
                </c:pt>
                <c:pt idx="3">
                  <c:v>55.8</c:v>
                </c:pt>
                <c:pt idx="4">
                  <c:v>56.6</c:v>
                </c:pt>
                <c:pt idx="5">
                  <c:v>58.3</c:v>
                </c:pt>
                <c:pt idx="6">
                  <c:v>58.9</c:v>
                </c:pt>
                <c:pt idx="7">
                  <c:v>60.2</c:v>
                </c:pt>
                <c:pt idx="8">
                  <c:v>61.1</c:v>
                </c:pt>
                <c:pt idx="9">
                  <c:v>64.2</c:v>
                </c:pt>
                <c:pt idx="10">
                  <c:v>65</c:v>
                </c:pt>
              </c:numCache>
            </c:numRef>
          </c:val>
          <c:smooth val="0"/>
          <c:extLst>
            <c:ext xmlns:c16="http://schemas.microsoft.com/office/drawing/2014/chart" uri="{C3380CC4-5D6E-409C-BE32-E72D297353CC}">
              <c16:uniqueId val="{0000000A-11D8-416F-BCCC-AD20D27AE6F0}"/>
            </c:ext>
          </c:extLst>
        </c:ser>
        <c:ser>
          <c:idx val="2"/>
          <c:order val="1"/>
          <c:tx>
            <c:strRef>
              <c:f>'C:\Users\PKCVV\Desktop\No portativa\Vladislavs\NAP\NAP_2021-2027\2023_NAP2027_izvertejums\Indikatori\NAP2027_strategiskie\[tesem160_page_spreadsheet_produktivitate_2022.xlsx]LV'!$A$11</c:f>
              <c:strCache>
                <c:ptCount val="1"/>
              </c:strCache>
            </c:strRef>
          </c:tx>
          <c:spPr>
            <a:ln w="28575" cap="rnd">
              <a:noFill/>
              <a:round/>
            </a:ln>
            <a:effectLst/>
          </c:spPr>
          <c:marker>
            <c:symbol val="square"/>
            <c:size val="5"/>
            <c:spPr>
              <a:noFill/>
              <a:ln w="6350">
                <a:solidFill>
                  <a:srgbClr val="C00000"/>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[1]LV!$B$9:$Q$9</c:f>
              <c:strCache>
                <c:ptCount val="16"/>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strCache>
            </c:strRef>
          </c:cat>
          <c:val>
            <c:numRef>
              <c:f>[1]LV!$B$11:$Q$11</c:f>
              <c:numCache>
                <c:formatCode>General</c:formatCode>
                <c:ptCount val="16"/>
                <c:pt idx="12">
                  <c:v>65</c:v>
                </c:pt>
                <c:pt idx="15">
                  <c:v>68</c:v>
                </c:pt>
              </c:numCache>
            </c:numRef>
          </c:val>
          <c:smooth val="0"/>
          <c:extLst>
            <c:ext xmlns:c16="http://schemas.microsoft.com/office/drawing/2014/chart" uri="{C3380CC4-5D6E-409C-BE32-E72D297353CC}">
              <c16:uniqueId val="{0000000B-11D8-416F-BCCC-AD20D27AE6F0}"/>
            </c:ext>
          </c:extLst>
        </c:ser>
        <c:dLbls>
          <c:showLegendKey val="0"/>
          <c:showVal val="0"/>
          <c:showCatName val="0"/>
          <c:showSerName val="0"/>
          <c:showPercent val="0"/>
          <c:showBubbleSize val="0"/>
        </c:dLbls>
        <c:marker val="1"/>
        <c:smooth val="0"/>
        <c:axId val="516478832"/>
        <c:axId val="516483096"/>
      </c:lineChart>
      <c:catAx>
        <c:axId val="516478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lv-LV"/>
          </a:p>
        </c:txPr>
        <c:crossAx val="516483096"/>
        <c:crosses val="autoZero"/>
        <c:auto val="1"/>
        <c:lblAlgn val="ctr"/>
        <c:lblOffset val="100"/>
        <c:noMultiLvlLbl val="0"/>
      </c:catAx>
      <c:valAx>
        <c:axId val="516483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lv-LV"/>
          </a:p>
        </c:txPr>
        <c:crossAx val="5164788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800" baseline="0"/>
      </a:pPr>
      <a:endParaRPr lang="lv-LV"/>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5952700998985961E-2"/>
          <c:y val="8.0857563143008224E-2"/>
          <c:w val="0.94964844111388658"/>
          <c:h val="0.83749895013030218"/>
        </c:manualLayout>
      </c:layout>
      <c:lineChart>
        <c:grouping val="standard"/>
        <c:varyColors val="0"/>
        <c:ser>
          <c:idx val="0"/>
          <c:order val="0"/>
          <c:tx>
            <c:strRef>
              <c:f>'C:\Users\PKCVV\Desktop\No portativa\Vladislavs\NAP\NAP_2021-2027\2023_NAP2027_izvertejums\Indikatori\NAP2027_strategiskie\[tec00114_page_spreadsheet_IKP_ES_vid.xlsx]LV'!$A$10</c:f>
              <c:strCache>
                <c:ptCount val="1"/>
                <c:pt idx="0">
                  <c:v>Latvia</c:v>
                </c:pt>
              </c:strCache>
            </c:strRef>
          </c:tx>
          <c:spPr>
            <a:ln w="6350" cap="rnd">
              <a:solidFill>
                <a:srgbClr val="C00000"/>
              </a:solidFill>
              <a:round/>
            </a:ln>
            <a:effectLst/>
          </c:spPr>
          <c:marker>
            <c:symbol val="triangle"/>
            <c:size val="3"/>
            <c:spPr>
              <a:noFill/>
              <a:ln w="6350">
                <a:solidFill>
                  <a:srgbClr val="C00000"/>
                </a:solidFill>
              </a:ln>
              <a:effectLst/>
            </c:spPr>
          </c:marker>
          <c:dLbls>
            <c:dLbl>
              <c:idx val="0"/>
              <c:layout>
                <c:manualLayout>
                  <c:x val="-1.7278629464552959E-2"/>
                  <c:y val="-3.018871512549714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A90-4861-B7D5-E70D2DCE7525}"/>
                </c:ext>
              </c:extLst>
            </c:dLbl>
            <c:dLbl>
              <c:idx val="1"/>
              <c:layout>
                <c:manualLayout>
                  <c:x val="-1.0079200520989253E-2"/>
                  <c:y val="-2.767298886503905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A90-4861-B7D5-E70D2DCE7525}"/>
                </c:ext>
              </c:extLst>
            </c:dLbl>
            <c:dLbl>
              <c:idx val="2"/>
              <c:layout>
                <c:manualLayout>
                  <c:x val="-5.7595431548509868E-3"/>
                  <c:y val="2.012581008366469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A90-4861-B7D5-E70D2DCE7525}"/>
                </c:ext>
              </c:extLst>
            </c:dLbl>
            <c:dLbl>
              <c:idx val="3"/>
              <c:layout>
                <c:manualLayout>
                  <c:x val="0"/>
                  <c:y val="2.01258100836647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A90-4861-B7D5-E70D2DCE7525}"/>
                </c:ext>
              </c:extLst>
            </c:dLbl>
            <c:dLbl>
              <c:idx val="4"/>
              <c:layout>
                <c:manualLayout>
                  <c:x val="-2.8797715774254934E-3"/>
                  <c:y val="2.264153634412282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A90-4861-B7D5-E70D2DCE7525}"/>
                </c:ext>
              </c:extLst>
            </c:dLbl>
            <c:dLbl>
              <c:idx val="5"/>
              <c:layout>
                <c:manualLayout>
                  <c:x val="0"/>
                  <c:y val="1.50943575627485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A90-4861-B7D5-E70D2DCE7525}"/>
                </c:ext>
              </c:extLst>
            </c:dLbl>
            <c:dLbl>
              <c:idx val="6"/>
              <c:layout>
                <c:manualLayout>
                  <c:x val="-1.295897209841472E-2"/>
                  <c:y val="-3.27044413859552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A90-4861-B7D5-E70D2DCE7525}"/>
                </c:ext>
              </c:extLst>
            </c:dLbl>
            <c:dLbl>
              <c:idx val="7"/>
              <c:layout>
                <c:manualLayout>
                  <c:x val="-5.7595431548510918E-3"/>
                  <c:y val="2.264153634412278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A90-4861-B7D5-E70D2DCE7525}"/>
                </c:ext>
              </c:extLst>
            </c:dLbl>
            <c:dLbl>
              <c:idx val="8"/>
              <c:layout>
                <c:manualLayout>
                  <c:x val="-1.1519086309701974E-2"/>
                  <c:y val="-3.270444138595519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A90-4861-B7D5-E70D2DCE7525}"/>
                </c:ext>
              </c:extLst>
            </c:dLbl>
            <c:dLbl>
              <c:idx val="9"/>
              <c:layout>
                <c:manualLayout>
                  <c:x val="-4.3196573661382397E-3"/>
                  <c:y val="-3.018871512549712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A90-4861-B7D5-E70D2DCE7525}"/>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[2]LV!$B$9:$Q$9</c:f>
              <c:strCache>
                <c:ptCount val="16"/>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strCache>
            </c:strRef>
          </c:cat>
          <c:val>
            <c:numRef>
              <c:f>[2]LV!$B$10:$Q$10</c:f>
              <c:numCache>
                <c:formatCode>General</c:formatCode>
                <c:ptCount val="16"/>
                <c:pt idx="0">
                  <c:v>61</c:v>
                </c:pt>
                <c:pt idx="1">
                  <c:v>63</c:v>
                </c:pt>
                <c:pt idx="2">
                  <c:v>64</c:v>
                </c:pt>
                <c:pt idx="3">
                  <c:v>65</c:v>
                </c:pt>
                <c:pt idx="4">
                  <c:v>66</c:v>
                </c:pt>
                <c:pt idx="5">
                  <c:v>67</c:v>
                </c:pt>
                <c:pt idx="6">
                  <c:v>69</c:v>
                </c:pt>
                <c:pt idx="7">
                  <c:v>69</c:v>
                </c:pt>
                <c:pt idx="8">
                  <c:v>72</c:v>
                </c:pt>
                <c:pt idx="9">
                  <c:v>72</c:v>
                </c:pt>
                <c:pt idx="10">
                  <c:v>74</c:v>
                </c:pt>
              </c:numCache>
            </c:numRef>
          </c:val>
          <c:smooth val="0"/>
          <c:extLst>
            <c:ext xmlns:c16="http://schemas.microsoft.com/office/drawing/2014/chart" uri="{C3380CC4-5D6E-409C-BE32-E72D297353CC}">
              <c16:uniqueId val="{0000000A-DA90-4861-B7D5-E70D2DCE7525}"/>
            </c:ext>
          </c:extLst>
        </c:ser>
        <c:ser>
          <c:idx val="1"/>
          <c:order val="1"/>
          <c:tx>
            <c:strRef>
              <c:f>'C:\Users\PKCVV\Desktop\No portativa\Vladislavs\NAP\NAP_2021-2027\2023_NAP2027_izvertejums\Indikatori\NAP2027_strategiskie\[tec00114_page_spreadsheet_IKP_ES_vid.xlsx]LV'!$A$11</c:f>
              <c:strCache>
                <c:ptCount val="1"/>
              </c:strCache>
            </c:strRef>
          </c:tx>
          <c:spPr>
            <a:ln w="28575" cap="rnd">
              <a:noFill/>
              <a:round/>
            </a:ln>
            <a:effectLst/>
          </c:spPr>
          <c:marker>
            <c:symbol val="square"/>
            <c:size val="5"/>
            <c:spPr>
              <a:noFill/>
              <a:ln w="6350">
                <a:solidFill>
                  <a:srgbClr val="C00000"/>
                </a:solidFill>
              </a:ln>
              <a:effectLst/>
            </c:spPr>
          </c:marker>
          <c:dLbls>
            <c:dLbl>
              <c:idx val="15"/>
              <c:layout>
                <c:manualLayout>
                  <c:x val="-1.7278629464553066E-2"/>
                  <c:y val="-3.018871512549710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A90-4861-B7D5-E70D2DCE7525}"/>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[2]LV!$B$9:$Q$9</c:f>
              <c:strCache>
                <c:ptCount val="16"/>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strCache>
            </c:strRef>
          </c:cat>
          <c:val>
            <c:numRef>
              <c:f>[2]LV!$B$11:$Q$11</c:f>
              <c:numCache>
                <c:formatCode>General</c:formatCode>
                <c:ptCount val="16"/>
                <c:pt idx="12">
                  <c:v>75</c:v>
                </c:pt>
                <c:pt idx="15">
                  <c:v>80</c:v>
                </c:pt>
              </c:numCache>
            </c:numRef>
          </c:val>
          <c:smooth val="0"/>
          <c:extLst>
            <c:ext xmlns:c16="http://schemas.microsoft.com/office/drawing/2014/chart" uri="{C3380CC4-5D6E-409C-BE32-E72D297353CC}">
              <c16:uniqueId val="{0000000C-DA90-4861-B7D5-E70D2DCE7525}"/>
            </c:ext>
          </c:extLst>
        </c:ser>
        <c:dLbls>
          <c:showLegendKey val="0"/>
          <c:showVal val="0"/>
          <c:showCatName val="0"/>
          <c:showSerName val="0"/>
          <c:showPercent val="0"/>
          <c:showBubbleSize val="0"/>
        </c:dLbls>
        <c:marker val="1"/>
        <c:smooth val="0"/>
        <c:axId val="546794512"/>
        <c:axId val="546793856"/>
      </c:lineChart>
      <c:catAx>
        <c:axId val="546794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lv-LV"/>
          </a:p>
        </c:txPr>
        <c:crossAx val="546793856"/>
        <c:crosses val="autoZero"/>
        <c:auto val="1"/>
        <c:lblAlgn val="ctr"/>
        <c:lblOffset val="100"/>
        <c:noMultiLvlLbl val="0"/>
      </c:catAx>
      <c:valAx>
        <c:axId val="546793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lv-LV"/>
          </a:p>
        </c:txPr>
        <c:crossAx val="5467945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800" baseline="0"/>
      </a:pPr>
      <a:endParaRPr lang="lv-LV"/>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5400941671021383E-2"/>
          <c:y val="6.6744336282859154E-2"/>
          <c:w val="0.9462197912999365"/>
          <c:h val="0.87204240820108458"/>
        </c:manualLayout>
      </c:layout>
      <c:lineChart>
        <c:grouping val="standard"/>
        <c:varyColors val="0"/>
        <c:ser>
          <c:idx val="0"/>
          <c:order val="0"/>
          <c:tx>
            <c:strRef>
              <c:f>'C:\Users\PKCVV\Desktop\No portativa\Vladislavs\NAP\NAP_2021-2027\2023_NAP2027_izvertejums\Indikatori\LV_2030_strategiskie\[ilc_di12_page_spreadsheet_Dzini.xlsx]LV'!$A$9</c:f>
              <c:strCache>
                <c:ptCount val="1"/>
                <c:pt idx="0">
                  <c:v>Džini indekss</c:v>
                </c:pt>
              </c:strCache>
            </c:strRef>
          </c:tx>
          <c:spPr>
            <a:ln w="6350" cap="rnd">
              <a:solidFill>
                <a:srgbClr val="C00000"/>
              </a:solidFill>
              <a:round/>
            </a:ln>
            <a:effectLst/>
          </c:spPr>
          <c:marker>
            <c:symbol val="triangle"/>
            <c:size val="3"/>
            <c:spPr>
              <a:noFill/>
              <a:ln w="6350">
                <a:solidFill>
                  <a:srgbClr val="C00000"/>
                </a:solidFill>
              </a:ln>
              <a:effectLst/>
            </c:spPr>
          </c:marker>
          <c:dLbls>
            <c:dLbl>
              <c:idx val="0"/>
              <c:layout>
                <c:manualLayout>
                  <c:x val="-2.0050109486227801E-2"/>
                  <c:y val="1.741293532338308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DAB-4A6A-8C0F-F3042D964033}"/>
                </c:ext>
              </c:extLst>
            </c:dLbl>
            <c:dLbl>
              <c:idx val="1"/>
              <c:layout>
                <c:manualLayout>
                  <c:x val="-1.8379267029042138E-2"/>
                  <c:y val="2.23880597014925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DAB-4A6A-8C0F-F3042D964033}"/>
                </c:ext>
              </c:extLst>
            </c:dLbl>
            <c:dLbl>
              <c:idx val="2"/>
              <c:layout>
                <c:manualLayout>
                  <c:x val="-2.0050109486227784E-2"/>
                  <c:y val="2.23880597014925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3DAB-4A6A-8C0F-F3042D964033}"/>
                </c:ext>
              </c:extLst>
            </c:dLbl>
            <c:dLbl>
              <c:idx val="3"/>
              <c:layout>
                <c:manualLayout>
                  <c:x val="-1.503758211467084E-2"/>
                  <c:y val="2.985074626865662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DAB-4A6A-8C0F-F3042D964033}"/>
                </c:ext>
              </c:extLst>
            </c:dLbl>
            <c:dLbl>
              <c:idx val="4"/>
              <c:layout>
                <c:manualLayout>
                  <c:x val="-1.3366739657485251E-2"/>
                  <c:y val="-1.990049751243781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3DAB-4A6A-8C0F-F3042D964033}"/>
                </c:ext>
              </c:extLst>
            </c:dLbl>
            <c:dLbl>
              <c:idx val="5"/>
              <c:layout>
                <c:manualLayout>
                  <c:x val="-1.0025054743113954E-2"/>
                  <c:y val="1.741293532338308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DAB-4A6A-8C0F-F3042D964033}"/>
                </c:ext>
              </c:extLst>
            </c:dLbl>
            <c:dLbl>
              <c:idx val="6"/>
              <c:layout>
                <c:manualLayout>
                  <c:x val="-2.0050109486227784E-2"/>
                  <c:y val="2.487562189054717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3DAB-4A6A-8C0F-F3042D964033}"/>
                </c:ext>
              </c:extLst>
            </c:dLbl>
            <c:dLbl>
              <c:idx val="7"/>
              <c:layout>
                <c:manualLayout>
                  <c:x val="-2.0050109486227784E-2"/>
                  <c:y val="-2.23880597014925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DAB-4A6A-8C0F-F3042D964033}"/>
                </c:ext>
              </c:extLst>
            </c:dLbl>
            <c:dLbl>
              <c:idx val="8"/>
              <c:layout>
                <c:manualLayout>
                  <c:x val="-1.6708424571856489E-2"/>
                  <c:y val="2.2388059701492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3DAB-4A6A-8C0F-F3042D964033}"/>
                </c:ext>
              </c:extLst>
            </c:dLbl>
            <c:dLbl>
              <c:idx val="9"/>
              <c:layout>
                <c:manualLayout>
                  <c:x val="-1.0025054743114015E-2"/>
                  <c:y val="-2.238805970149253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DAB-4A6A-8C0F-F3042D964033}"/>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[3]LV!$B$8:$T$8</c:f>
              <c:strCache>
                <c:ptCount val="19"/>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pt idx="18">
                  <c:v>2030</c:v>
                </c:pt>
              </c:strCache>
            </c:strRef>
          </c:cat>
          <c:val>
            <c:numRef>
              <c:f>[3]LV!$B$9:$T$9</c:f>
              <c:numCache>
                <c:formatCode>General</c:formatCode>
                <c:ptCount val="19"/>
                <c:pt idx="0">
                  <c:v>35.700000000000003</c:v>
                </c:pt>
                <c:pt idx="1">
                  <c:v>35.200000000000003</c:v>
                </c:pt>
                <c:pt idx="2">
                  <c:v>35.5</c:v>
                </c:pt>
                <c:pt idx="3">
                  <c:v>35.4</c:v>
                </c:pt>
                <c:pt idx="4">
                  <c:v>34.5</c:v>
                </c:pt>
                <c:pt idx="5">
                  <c:v>34.5</c:v>
                </c:pt>
                <c:pt idx="6">
                  <c:v>35.6</c:v>
                </c:pt>
                <c:pt idx="7">
                  <c:v>35.200000000000003</c:v>
                </c:pt>
                <c:pt idx="8">
                  <c:v>34.5</c:v>
                </c:pt>
                <c:pt idx="9">
                  <c:v>35.700000000000003</c:v>
                </c:pt>
                <c:pt idx="10">
                  <c:v>34.299999999999997</c:v>
                </c:pt>
              </c:numCache>
            </c:numRef>
          </c:val>
          <c:smooth val="0"/>
          <c:extLst>
            <c:ext xmlns:c16="http://schemas.microsoft.com/office/drawing/2014/chart" uri="{C3380CC4-5D6E-409C-BE32-E72D297353CC}">
              <c16:uniqueId val="{0000000A-3DAB-4A6A-8C0F-F3042D964033}"/>
            </c:ext>
          </c:extLst>
        </c:ser>
        <c:ser>
          <c:idx val="1"/>
          <c:order val="1"/>
          <c:tx>
            <c:strRef>
              <c:f>'45'!$A$10</c:f>
              <c:strCache>
                <c:ptCount val="1"/>
                <c:pt idx="0">
                  <c:v>Mērķa vērtības</c:v>
                </c:pt>
              </c:strCache>
            </c:strRef>
          </c:tx>
          <c:spPr>
            <a:ln w="28575" cap="rnd">
              <a:noFill/>
              <a:round/>
            </a:ln>
            <a:effectLst/>
          </c:spPr>
          <c:marker>
            <c:symbol val="square"/>
            <c:size val="5"/>
            <c:spPr>
              <a:noFill/>
              <a:ln w="6350">
                <a:solidFill>
                  <a:srgbClr val="C00000"/>
                </a:solidFill>
              </a:ln>
              <a:effectLst/>
            </c:spPr>
          </c:marker>
          <c:dLbls>
            <c:dLbl>
              <c:idx val="15"/>
              <c:layout>
                <c:manualLayout>
                  <c:x val="-1.8379267029042138E-2"/>
                  <c:y val="-2.985074626865671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3DAB-4A6A-8C0F-F3042D964033}"/>
                </c:ext>
              </c:extLst>
            </c:dLbl>
            <c:dLbl>
              <c:idx val="18"/>
              <c:layout>
                <c:manualLayout>
                  <c:x val="-1.8379267029042138E-2"/>
                  <c:y val="-3.233830845771144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3DAB-4A6A-8C0F-F3042D964033}"/>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[3]LV!$B$8:$T$8</c:f>
              <c:strCache>
                <c:ptCount val="19"/>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pt idx="16">
                  <c:v>2028</c:v>
                </c:pt>
                <c:pt idx="17">
                  <c:v>2029</c:v>
                </c:pt>
                <c:pt idx="18">
                  <c:v>2030</c:v>
                </c:pt>
              </c:strCache>
            </c:strRef>
          </c:cat>
          <c:val>
            <c:numRef>
              <c:f>'45'!$B$10:$T$10</c:f>
              <c:numCache>
                <c:formatCode>General</c:formatCode>
                <c:ptCount val="19"/>
                <c:pt idx="12">
                  <c:v>34</c:v>
                </c:pt>
                <c:pt idx="15">
                  <c:v>30</c:v>
                </c:pt>
                <c:pt idx="18">
                  <c:v>30</c:v>
                </c:pt>
              </c:numCache>
            </c:numRef>
          </c:val>
          <c:smooth val="0"/>
          <c:extLst>
            <c:ext xmlns:c16="http://schemas.microsoft.com/office/drawing/2014/chart" uri="{C3380CC4-5D6E-409C-BE32-E72D297353CC}">
              <c16:uniqueId val="{0000000D-3DAB-4A6A-8C0F-F3042D964033}"/>
            </c:ext>
          </c:extLst>
        </c:ser>
        <c:dLbls>
          <c:showLegendKey val="0"/>
          <c:showVal val="0"/>
          <c:showCatName val="0"/>
          <c:showSerName val="0"/>
          <c:showPercent val="0"/>
          <c:showBubbleSize val="0"/>
        </c:dLbls>
        <c:marker val="1"/>
        <c:smooth val="0"/>
        <c:axId val="462795272"/>
        <c:axId val="462795600"/>
      </c:lineChart>
      <c:catAx>
        <c:axId val="462795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lv-LV"/>
          </a:p>
        </c:txPr>
        <c:crossAx val="462795600"/>
        <c:crosses val="autoZero"/>
        <c:auto val="1"/>
        <c:lblAlgn val="ctr"/>
        <c:lblOffset val="100"/>
        <c:noMultiLvlLbl val="0"/>
      </c:catAx>
      <c:valAx>
        <c:axId val="462795600"/>
        <c:scaling>
          <c:orientation val="minMax"/>
          <c:max val="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lv-LV"/>
          </a:p>
        </c:txPr>
        <c:crossAx val="462795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800" baseline="0"/>
      </a:pPr>
      <a:endParaRPr lang="lv-LV"/>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918776695529848E-2"/>
          <c:y val="8.0564024293542313E-2"/>
          <c:w val="0.9531202212096701"/>
          <c:h val="0.87417929365015934"/>
        </c:manualLayout>
      </c:layout>
      <c:lineChart>
        <c:grouping val="standard"/>
        <c:varyColors val="0"/>
        <c:ser>
          <c:idx val="1"/>
          <c:order val="0"/>
          <c:tx>
            <c:strRef>
              <c:f>'C:\Users\PKCVV\Desktop\No portativa\Vladislavs\NAP\NAP_2021-2027\2023_NAP2027_izvertejums\Indikatori\NAP2027_strategiskie\[tessi120_page_spreadsheet_2022_nabadzibas_risks_berni.xlsx]LV'!$A$12</c:f>
              <c:strCache>
                <c:ptCount val="1"/>
                <c:pt idx="0">
                  <c:v>Latvia</c:v>
                </c:pt>
              </c:strCache>
            </c:strRef>
          </c:tx>
          <c:spPr>
            <a:ln w="6350" cap="rnd">
              <a:solidFill>
                <a:srgbClr val="C00000"/>
              </a:solidFill>
              <a:round/>
            </a:ln>
            <a:effectLst/>
          </c:spPr>
          <c:marker>
            <c:symbol val="triangle"/>
            <c:size val="3"/>
            <c:spPr>
              <a:noFill/>
              <a:ln w="3175">
                <a:solidFill>
                  <a:srgbClr val="C00000"/>
                </a:solidFill>
              </a:ln>
              <a:effectLst/>
            </c:spPr>
          </c:marker>
          <c:dLbls>
            <c:dLbl>
              <c:idx val="0"/>
              <c:layout>
                <c:manualLayout>
                  <c:x val="-2.18165371560291E-2"/>
                  <c:y val="3.182882275334771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2ED7-47D4-9752-251E4DFE2D1E}"/>
                </c:ext>
              </c:extLst>
            </c:dLbl>
            <c:dLbl>
              <c:idx val="1"/>
              <c:layout>
                <c:manualLayout>
                  <c:x val="1.5583240825735071E-3"/>
                  <c:y val="2.121921516889847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ED7-47D4-9752-251E4DFE2D1E}"/>
                </c:ext>
              </c:extLst>
            </c:dLbl>
            <c:dLbl>
              <c:idx val="2"/>
              <c:layout>
                <c:manualLayout>
                  <c:x val="-2.3374861238602638E-2"/>
                  <c:y val="-3.978602844168464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ED7-47D4-9752-251E4DFE2D1E}"/>
                </c:ext>
              </c:extLst>
            </c:dLbl>
            <c:dLbl>
              <c:idx val="4"/>
              <c:layout>
                <c:manualLayout>
                  <c:x val="-2.6491509403749679E-2"/>
                  <c:y val="3.448122464946002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ED7-47D4-9752-251E4DFE2D1E}"/>
                </c:ext>
              </c:extLst>
            </c:dLbl>
            <c:dLbl>
              <c:idx val="5"/>
              <c:layout>
                <c:manualLayout>
                  <c:x val="0"/>
                  <c:y val="-2.121921516889847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ED7-47D4-9752-251E4DFE2D1E}"/>
                </c:ext>
              </c:extLst>
            </c:dLbl>
            <c:dLbl>
              <c:idx val="7"/>
              <c:layout>
                <c:manualLayout>
                  <c:x val="-4.6749722477205215E-3"/>
                  <c:y val="2.917642085723550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ED7-47D4-9752-251E4DFE2D1E}"/>
                </c:ext>
              </c:extLst>
            </c:dLbl>
            <c:dLbl>
              <c:idx val="8"/>
              <c:layout>
                <c:manualLayout>
                  <c:x val="-2.4933185321176114E-2"/>
                  <c:y val="-3.182882275334776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ED7-47D4-9752-251E4DFE2D1E}"/>
                </c:ext>
              </c:extLst>
            </c:dLbl>
            <c:dLbl>
              <c:idx val="9"/>
              <c:layout>
                <c:manualLayout>
                  <c:x val="-1.090826857801455E-2"/>
                  <c:y val="-3.448122464946007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2ED7-47D4-9752-251E4DFE2D1E}"/>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[4]LV!$B$11:$Q$11</c:f>
              <c:strCache>
                <c:ptCount val="16"/>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strCache>
            </c:strRef>
          </c:cat>
          <c:val>
            <c:numRef>
              <c:f>[4]LV!$B$12:$Q$12</c:f>
              <c:numCache>
                <c:formatCode>General</c:formatCode>
                <c:ptCount val="16"/>
                <c:pt idx="0">
                  <c:v>24.4</c:v>
                </c:pt>
                <c:pt idx="1">
                  <c:v>23.4</c:v>
                </c:pt>
                <c:pt idx="2">
                  <c:v>24.3</c:v>
                </c:pt>
                <c:pt idx="3">
                  <c:v>23.2</c:v>
                </c:pt>
                <c:pt idx="4">
                  <c:v>18.600000000000001</c:v>
                </c:pt>
                <c:pt idx="5">
                  <c:v>18.399999999999999</c:v>
                </c:pt>
                <c:pt idx="6">
                  <c:v>17.5</c:v>
                </c:pt>
                <c:pt idx="7">
                  <c:v>14.5</c:v>
                </c:pt>
                <c:pt idx="8">
                  <c:v>15.8</c:v>
                </c:pt>
                <c:pt idx="9">
                  <c:v>16.899999999999999</c:v>
                </c:pt>
                <c:pt idx="10">
                  <c:v>16.2</c:v>
                </c:pt>
              </c:numCache>
            </c:numRef>
          </c:val>
          <c:smooth val="0"/>
          <c:extLst>
            <c:ext xmlns:c16="http://schemas.microsoft.com/office/drawing/2014/chart" uri="{C3380CC4-5D6E-409C-BE32-E72D297353CC}">
              <c16:uniqueId val="{00000008-2ED7-47D4-9752-251E4DFE2D1E}"/>
            </c:ext>
          </c:extLst>
        </c:ser>
        <c:ser>
          <c:idx val="2"/>
          <c:order val="1"/>
          <c:tx>
            <c:strRef>
              <c:f>'C:\Users\PKCVV\Desktop\No portativa\Vladislavs\NAP\NAP_2021-2027\2023_NAP2027_izvertejums\Indikatori\NAP2027_strategiskie\[tessi120_page_spreadsheet_2022_nabadzibas_risks_berni.xlsx]LV'!$A$13</c:f>
              <c:strCache>
                <c:ptCount val="1"/>
                <c:pt idx="0">
                  <c:v>Mērķis</c:v>
                </c:pt>
              </c:strCache>
            </c:strRef>
          </c:tx>
          <c:spPr>
            <a:ln w="28575" cap="rnd">
              <a:noFill/>
              <a:round/>
            </a:ln>
            <a:effectLst/>
          </c:spPr>
          <c:marker>
            <c:symbol val="square"/>
            <c:size val="5"/>
            <c:spPr>
              <a:noFill/>
              <a:ln w="6350">
                <a:solidFill>
                  <a:srgbClr val="C00000"/>
                </a:solidFill>
              </a:ln>
              <a:effectLst/>
            </c:spPr>
          </c:marker>
          <c:dLbls>
            <c:dLbl>
              <c:idx val="15"/>
              <c:layout>
                <c:manualLayout>
                  <c:x val="-1.8699888990882201E-2"/>
                  <c:y val="-3.978602844168464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2ED7-47D4-9752-251E4DFE2D1E}"/>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[4]LV!$B$11:$Q$11</c:f>
              <c:strCache>
                <c:ptCount val="16"/>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pt idx="15">
                  <c:v>2027</c:v>
                </c:pt>
              </c:strCache>
            </c:strRef>
          </c:cat>
          <c:val>
            <c:numRef>
              <c:f>[4]LV!$B$13:$Q$13</c:f>
              <c:numCache>
                <c:formatCode>General</c:formatCode>
                <c:ptCount val="16"/>
                <c:pt idx="12">
                  <c:v>13.5</c:v>
                </c:pt>
                <c:pt idx="15">
                  <c:v>11.5</c:v>
                </c:pt>
              </c:numCache>
            </c:numRef>
          </c:val>
          <c:smooth val="0"/>
          <c:extLst>
            <c:ext xmlns:c16="http://schemas.microsoft.com/office/drawing/2014/chart" uri="{C3380CC4-5D6E-409C-BE32-E72D297353CC}">
              <c16:uniqueId val="{0000000A-2ED7-47D4-9752-251E4DFE2D1E}"/>
            </c:ext>
          </c:extLst>
        </c:ser>
        <c:dLbls>
          <c:showLegendKey val="0"/>
          <c:showVal val="0"/>
          <c:showCatName val="0"/>
          <c:showSerName val="0"/>
          <c:showPercent val="0"/>
          <c:showBubbleSize val="0"/>
        </c:dLbls>
        <c:marker val="1"/>
        <c:smooth val="0"/>
        <c:axId val="546838136"/>
        <c:axId val="546833544"/>
      </c:lineChart>
      <c:catAx>
        <c:axId val="546838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lv-LV"/>
          </a:p>
        </c:txPr>
        <c:crossAx val="546833544"/>
        <c:crosses val="autoZero"/>
        <c:auto val="1"/>
        <c:lblAlgn val="ctr"/>
        <c:lblOffset val="100"/>
        <c:noMultiLvlLbl val="0"/>
      </c:catAx>
      <c:valAx>
        <c:axId val="546833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lv-LV"/>
          </a:p>
        </c:txPr>
        <c:crossAx val="5468381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800" baseline="0"/>
      </a:pPr>
      <a:endParaRPr lang="lv-LV"/>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8836882115399295E-2"/>
          <c:y val="0.11079633777258913"/>
          <c:w val="0.95599244784667403"/>
          <c:h val="0.83514028386703809"/>
        </c:manualLayout>
      </c:layout>
      <c:lineChart>
        <c:grouping val="standard"/>
        <c:varyColors val="0"/>
        <c:ser>
          <c:idx val="3"/>
          <c:order val="0"/>
          <c:tx>
            <c:strRef>
              <c:f>'C:\Users\PKCVV\Desktop\No portativa\Vladislavs\NAP\NAP_2021-2027\2023_NAP2027_izvertejums\Indikatori\NAP2027_strategiskie\[DKA010_20230508-170737_apmierinatiba_uzticesanas.xlsx]grafiks'!$B$7</c:f>
              <c:strCache>
                <c:ptCount val="1"/>
                <c:pt idx="0">
                  <c:v>Uzticēšanās citiem cilvēkiem</c:v>
                </c:pt>
              </c:strCache>
            </c:strRef>
          </c:tx>
          <c:spPr>
            <a:ln w="6350" cap="rnd">
              <a:solidFill>
                <a:srgbClr val="C00000"/>
              </a:solidFill>
              <a:round/>
            </a:ln>
            <a:effectLst/>
          </c:spPr>
          <c:marker>
            <c:symbol val="triangle"/>
            <c:size val="3"/>
            <c:spPr>
              <a:noFill/>
              <a:ln w="6350">
                <a:solidFill>
                  <a:srgbClr val="C00000"/>
                </a:solidFill>
              </a:ln>
              <a:effectLst/>
            </c:spPr>
          </c:marker>
          <c:dLbls>
            <c:dLbl>
              <c:idx val="0"/>
              <c:layout>
                <c:manualLayout>
                  <c:x val="-5.0568900126422255E-3"/>
                  <c:y val="-3.021718302888794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707-47F6-8866-52CBBBD17F6D}"/>
                </c:ext>
              </c:extLst>
            </c:dLbl>
            <c:dLbl>
              <c:idx val="1"/>
              <c:layout>
                <c:manualLayout>
                  <c:x val="-1.8541930046354824E-2"/>
                  <c:y val="-3.525338020036927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0707-47F6-8866-52CBBBD17F6D}"/>
                </c:ext>
              </c:extLst>
            </c:dLbl>
            <c:dLbl>
              <c:idx val="2"/>
              <c:layout>
                <c:manualLayout>
                  <c:x val="-2.5284450063211186E-2"/>
                  <c:y val="-3.021718302888796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707-47F6-8866-52CBBBD17F6D}"/>
                </c:ext>
              </c:extLst>
            </c:dLbl>
            <c:dLbl>
              <c:idx val="3"/>
              <c:layout>
                <c:manualLayout>
                  <c:x val="-1.5170670037926675E-2"/>
                  <c:y val="-3.7771478786109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707-47F6-8866-52CBBBD17F6D}"/>
                </c:ext>
              </c:extLst>
            </c:dLbl>
            <c:dLbl>
              <c:idx val="4"/>
              <c:layout>
                <c:manualLayout>
                  <c:x val="-1.3485040033712601E-2"/>
                  <c:y val="-3.7771478786109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0707-47F6-8866-52CBBBD17F6D}"/>
                </c:ext>
              </c:extLst>
            </c:dLbl>
            <c:dLbl>
              <c:idx val="5"/>
              <c:layout>
                <c:manualLayout>
                  <c:x val="-2.0227560050568839E-2"/>
                  <c:y val="-3.021718302888796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707-47F6-8866-52CBBBD17F6D}"/>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[5]grafiks!$D$3:$N$3</c:f>
              <c:strCache>
                <c:ptCount val="11"/>
                <c:pt idx="0">
                  <c:v>2017</c:v>
                </c:pt>
                <c:pt idx="1">
                  <c:v>2018</c:v>
                </c:pt>
                <c:pt idx="2">
                  <c:v>2019</c:v>
                </c:pt>
                <c:pt idx="3">
                  <c:v>2020</c:v>
                </c:pt>
                <c:pt idx="4">
                  <c:v>2021</c:v>
                </c:pt>
                <c:pt idx="5">
                  <c:v>2022</c:v>
                </c:pt>
                <c:pt idx="6">
                  <c:v>2023</c:v>
                </c:pt>
                <c:pt idx="7">
                  <c:v>2024</c:v>
                </c:pt>
                <c:pt idx="8">
                  <c:v>2025</c:v>
                </c:pt>
                <c:pt idx="9">
                  <c:v>2026</c:v>
                </c:pt>
                <c:pt idx="10">
                  <c:v>2027</c:v>
                </c:pt>
              </c:strCache>
            </c:strRef>
          </c:cat>
          <c:val>
            <c:numRef>
              <c:f>[5]grafiks!$D$7:$N$7</c:f>
              <c:numCache>
                <c:formatCode>General</c:formatCode>
                <c:ptCount val="11"/>
                <c:pt idx="0">
                  <c:v>6.2</c:v>
                </c:pt>
                <c:pt idx="1">
                  <c:v>6.4</c:v>
                </c:pt>
                <c:pt idx="2">
                  <c:v>6.3</c:v>
                </c:pt>
                <c:pt idx="3">
                  <c:v>6.3</c:v>
                </c:pt>
                <c:pt idx="4">
                  <c:v>6.3</c:v>
                </c:pt>
                <c:pt idx="5">
                  <c:v>6.4</c:v>
                </c:pt>
              </c:numCache>
            </c:numRef>
          </c:val>
          <c:smooth val="0"/>
          <c:extLst>
            <c:ext xmlns:c16="http://schemas.microsoft.com/office/drawing/2014/chart" uri="{C3380CC4-5D6E-409C-BE32-E72D297353CC}">
              <c16:uniqueId val="{00000006-0707-47F6-8866-52CBBBD17F6D}"/>
            </c:ext>
          </c:extLst>
        </c:ser>
        <c:ser>
          <c:idx val="0"/>
          <c:order val="1"/>
          <c:tx>
            <c:strRef>
              <c:f>'C:\Users\PKCVV\Desktop\No portativa\Vladislavs\NAP\NAP_2021-2027\2023_NAP2027_izvertejums\Indikatori\NAP2027_strategiskie\[DKA010_20230508-170737_apmierinatiba_uzticesanas.xlsx]grafiks'!$B$8</c:f>
              <c:strCache>
                <c:ptCount val="1"/>
              </c:strCache>
            </c:strRef>
          </c:tx>
          <c:spPr>
            <a:ln w="28575" cap="rnd">
              <a:noFill/>
              <a:round/>
            </a:ln>
            <a:effectLst/>
          </c:spPr>
          <c:marker>
            <c:symbol val="square"/>
            <c:size val="5"/>
            <c:spPr>
              <a:noFill/>
              <a:ln w="6350">
                <a:solidFill>
                  <a:srgbClr val="C00000"/>
                </a:solidFill>
              </a:ln>
              <a:effectLst/>
            </c:spPr>
          </c:marker>
          <c:dLbls>
            <c:dLbl>
              <c:idx val="10"/>
              <c:layout>
                <c:manualLayout>
                  <c:x val="-1.5170670037926675E-2"/>
                  <c:y val="-3.27352816146286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0707-47F6-8866-52CBBBD17F6D}"/>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[5]grafiks!$D$3:$N$3</c:f>
              <c:strCache>
                <c:ptCount val="11"/>
                <c:pt idx="0">
                  <c:v>2017</c:v>
                </c:pt>
                <c:pt idx="1">
                  <c:v>2018</c:v>
                </c:pt>
                <c:pt idx="2">
                  <c:v>2019</c:v>
                </c:pt>
                <c:pt idx="3">
                  <c:v>2020</c:v>
                </c:pt>
                <c:pt idx="4">
                  <c:v>2021</c:v>
                </c:pt>
                <c:pt idx="5">
                  <c:v>2022</c:v>
                </c:pt>
                <c:pt idx="6">
                  <c:v>2023</c:v>
                </c:pt>
                <c:pt idx="7">
                  <c:v>2024</c:v>
                </c:pt>
                <c:pt idx="8">
                  <c:v>2025</c:v>
                </c:pt>
                <c:pt idx="9">
                  <c:v>2026</c:v>
                </c:pt>
                <c:pt idx="10">
                  <c:v>2027</c:v>
                </c:pt>
              </c:strCache>
            </c:strRef>
          </c:cat>
          <c:val>
            <c:numRef>
              <c:f>[5]grafiks!$D$8:$N$8</c:f>
              <c:numCache>
                <c:formatCode>General</c:formatCode>
                <c:ptCount val="11"/>
                <c:pt idx="7">
                  <c:v>6.8</c:v>
                </c:pt>
                <c:pt idx="10">
                  <c:v>7</c:v>
                </c:pt>
              </c:numCache>
            </c:numRef>
          </c:val>
          <c:smooth val="0"/>
          <c:extLst>
            <c:ext xmlns:c16="http://schemas.microsoft.com/office/drawing/2014/chart" uri="{C3380CC4-5D6E-409C-BE32-E72D297353CC}">
              <c16:uniqueId val="{00000008-0707-47F6-8866-52CBBBD17F6D}"/>
            </c:ext>
          </c:extLst>
        </c:ser>
        <c:dLbls>
          <c:showLegendKey val="0"/>
          <c:showVal val="0"/>
          <c:showCatName val="0"/>
          <c:showSerName val="0"/>
          <c:showPercent val="0"/>
          <c:showBubbleSize val="0"/>
        </c:dLbls>
        <c:marker val="1"/>
        <c:smooth val="0"/>
        <c:axId val="546806976"/>
        <c:axId val="546806648"/>
      </c:lineChart>
      <c:catAx>
        <c:axId val="54680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lv-LV"/>
          </a:p>
        </c:txPr>
        <c:crossAx val="546806648"/>
        <c:crosses val="autoZero"/>
        <c:auto val="1"/>
        <c:lblAlgn val="ctr"/>
        <c:lblOffset val="100"/>
        <c:noMultiLvlLbl val="0"/>
      </c:catAx>
      <c:valAx>
        <c:axId val="54680664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lv-LV"/>
          </a:p>
        </c:txPr>
        <c:crossAx val="5468069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800" baseline="0"/>
      </a:pPr>
      <a:endParaRPr lang="lv-LV"/>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821656582670986E-2"/>
          <c:y val="0.14492734210688824"/>
          <c:w val="0.9467813915607014"/>
          <c:h val="0.77912014115664174"/>
        </c:manualLayout>
      </c:layout>
      <c:lineChart>
        <c:grouping val="standard"/>
        <c:varyColors val="0"/>
        <c:ser>
          <c:idx val="0"/>
          <c:order val="0"/>
          <c:tx>
            <c:strRef>
              <c:f>'49'!$D$3</c:f>
              <c:strCache>
                <c:ptCount val="1"/>
              </c:strCache>
            </c:strRef>
          </c:tx>
          <c:spPr>
            <a:ln w="6350" cap="rnd">
              <a:solidFill>
                <a:srgbClr val="C00000"/>
              </a:solidFill>
              <a:round/>
            </a:ln>
            <a:effectLst/>
          </c:spPr>
          <c:marker>
            <c:symbol val="triangle"/>
            <c:size val="3"/>
            <c:spPr>
              <a:noFill/>
              <a:ln w="6350">
                <a:solidFill>
                  <a:srgbClr val="C00000"/>
                </a:solidFill>
              </a:ln>
              <a:effectLst/>
            </c:spPr>
          </c:marker>
          <c:dLbls>
            <c:dLbl>
              <c:idx val="0"/>
              <c:layout>
                <c:manualLayout>
                  <c:x val="-2.853575726990546E-3"/>
                  <c:y val="2.52004627360559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27B-41C3-A02E-149BAB2C5F83}"/>
                </c:ext>
              </c:extLst>
            </c:dLbl>
            <c:dLbl>
              <c:idx val="1"/>
              <c:layout>
                <c:manualLayout>
                  <c:x val="-1.2841090771457456E-2"/>
                  <c:y val="3.207331620952565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27B-41C3-A02E-149BAB2C5F83}"/>
                </c:ext>
              </c:extLst>
            </c:dLbl>
            <c:dLbl>
              <c:idx val="2"/>
              <c:layout>
                <c:manualLayout>
                  <c:x val="-1.2841090771457482E-2"/>
                  <c:y val="-2.749141389387917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27B-41C3-A02E-149BAB2C5F83}"/>
                </c:ext>
              </c:extLst>
            </c:dLbl>
            <c:dLbl>
              <c:idx val="3"/>
              <c:layout>
                <c:manualLayout>
                  <c:x val="-1.284109077145751E-2"/>
                  <c:y val="2.978236505170243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27B-41C3-A02E-149BAB2C5F83}"/>
                </c:ext>
              </c:extLst>
            </c:dLbl>
            <c:dLbl>
              <c:idx val="4"/>
              <c:layout>
                <c:manualLayout>
                  <c:x val="-2.0752268084008449E-3"/>
                  <c:y val="-2.749141389387921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27B-41C3-A02E-149BAB2C5F83}"/>
                </c:ext>
              </c:extLst>
            </c:dLbl>
            <c:dLbl>
              <c:idx val="5"/>
              <c:layout>
                <c:manualLayout>
                  <c:x val="-8.3009072336033794E-3"/>
                  <c:y val="-3.2073316209525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27B-41C3-A02E-149BAB2C5F83}"/>
                </c:ext>
              </c:extLst>
            </c:dLbl>
            <c:dLbl>
              <c:idx val="6"/>
              <c:layout>
                <c:manualLayout>
                  <c:x val="-9.9875150444669117E-3"/>
                  <c:y val="3.43642673673489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527B-41C3-A02E-149BAB2C5F83}"/>
                </c:ext>
              </c:extLst>
            </c:dLbl>
            <c:dLbl>
              <c:idx val="7"/>
              <c:layout>
                <c:manualLayout>
                  <c:x val="-2.4902721700810138E-2"/>
                  <c:y val="2.290951157823264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27B-41C3-A02E-149BAB2C5F83}"/>
                </c:ext>
              </c:extLst>
            </c:dLbl>
            <c:dLbl>
              <c:idx val="8"/>
              <c:layout>
                <c:manualLayout>
                  <c:x val="-7.6090770634288866E-17"/>
                  <c:y val="-1.83276092625861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27B-41C3-A02E-149BAB2C5F83}"/>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'49'!$E$2:$S$2</c:f>
              <c:strCache>
                <c:ptCount val="15"/>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strCache>
            </c:strRef>
          </c:cat>
          <c:val>
            <c:numRef>
              <c:f>'49'!$E$3:$S$3</c:f>
              <c:numCache>
                <c:formatCode>0.0</c:formatCode>
                <c:ptCount val="15"/>
                <c:pt idx="0">
                  <c:v>46.037971561448671</c:v>
                </c:pt>
                <c:pt idx="1">
                  <c:v>47.177899781038242</c:v>
                </c:pt>
                <c:pt idx="2">
                  <c:v>46.165862355692468</c:v>
                </c:pt>
                <c:pt idx="3">
                  <c:v>46.286530520886387</c:v>
                </c:pt>
                <c:pt idx="4">
                  <c:v>46.529004604653892</c:v>
                </c:pt>
                <c:pt idx="5">
                  <c:v>45.075268292188738</c:v>
                </c:pt>
                <c:pt idx="6">
                  <c:v>47.404293506680027</c:v>
                </c:pt>
                <c:pt idx="7">
                  <c:v>49.198099735138364</c:v>
                </c:pt>
              </c:numCache>
            </c:numRef>
          </c:val>
          <c:smooth val="0"/>
          <c:extLst>
            <c:ext xmlns:c16="http://schemas.microsoft.com/office/drawing/2014/chart" uri="{C3380CC4-5D6E-409C-BE32-E72D297353CC}">
              <c16:uniqueId val="{00000009-527B-41C3-A02E-149BAB2C5F83}"/>
            </c:ext>
          </c:extLst>
        </c:ser>
        <c:ser>
          <c:idx val="1"/>
          <c:order val="1"/>
          <c:tx>
            <c:strRef>
              <c:f>'49'!$D$4</c:f>
              <c:strCache>
                <c:ptCount val="1"/>
              </c:strCache>
            </c:strRef>
          </c:tx>
          <c:spPr>
            <a:ln w="28575" cap="rnd">
              <a:noFill/>
              <a:round/>
            </a:ln>
            <a:effectLst/>
          </c:spPr>
          <c:marker>
            <c:symbol val="square"/>
            <c:size val="5"/>
            <c:spPr>
              <a:noFill/>
              <a:ln w="6350">
                <a:solidFill>
                  <a:srgbClr val="C00000"/>
                </a:solidFill>
              </a:ln>
              <a:effectLst/>
            </c:spPr>
          </c:marker>
          <c:dLbls>
            <c:dLbl>
              <c:idx val="9"/>
              <c:layout>
                <c:manualLayout>
                  <c:x val="-2.2087243335797521E-2"/>
                  <c:y val="3.207331620952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27B-41C3-A02E-149BAB2C5F83}"/>
                </c:ext>
              </c:extLst>
            </c:dLbl>
            <c:dLbl>
              <c:idx val="11"/>
              <c:layout>
                <c:manualLayout>
                  <c:x val="-1.1414302907962184E-2"/>
                  <c:y val="3.43642673673489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527B-41C3-A02E-149BAB2C5F83}"/>
                </c:ext>
              </c:extLst>
            </c:dLbl>
            <c:dLbl>
              <c:idx val="14"/>
              <c:layout>
                <c:manualLayout>
                  <c:x val="-1.8548242225438653E-2"/>
                  <c:y val="2.749141389387921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527B-41C3-A02E-149BAB2C5F83}"/>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'49'!$E$2:$S$2</c:f>
              <c:strCache>
                <c:ptCount val="15"/>
                <c:pt idx="0">
                  <c:v>2013</c:v>
                </c:pt>
                <c:pt idx="1">
                  <c:v>2014</c:v>
                </c:pt>
                <c:pt idx="2">
                  <c:v>2015</c:v>
                </c:pt>
                <c:pt idx="3">
                  <c:v>2016</c:v>
                </c:pt>
                <c:pt idx="4">
                  <c:v>2017</c:v>
                </c:pt>
                <c:pt idx="5">
                  <c:v>2018</c:v>
                </c:pt>
                <c:pt idx="6">
                  <c:v>2019</c:v>
                </c:pt>
                <c:pt idx="7">
                  <c:v>2020</c:v>
                </c:pt>
                <c:pt idx="8">
                  <c:v>2021</c:v>
                </c:pt>
                <c:pt idx="9">
                  <c:v>2022</c:v>
                </c:pt>
                <c:pt idx="10">
                  <c:v>2023</c:v>
                </c:pt>
                <c:pt idx="11">
                  <c:v>2024</c:v>
                </c:pt>
                <c:pt idx="12">
                  <c:v>2025</c:v>
                </c:pt>
                <c:pt idx="13">
                  <c:v>2026</c:v>
                </c:pt>
                <c:pt idx="14">
                  <c:v>2027</c:v>
                </c:pt>
              </c:strCache>
            </c:strRef>
          </c:cat>
          <c:val>
            <c:numRef>
              <c:f>'49'!$E$4:$S$4</c:f>
              <c:numCache>
                <c:formatCode>General</c:formatCode>
                <c:ptCount val="15"/>
                <c:pt idx="11">
                  <c:v>52</c:v>
                </c:pt>
                <c:pt idx="14">
                  <c:v>55</c:v>
                </c:pt>
              </c:numCache>
            </c:numRef>
          </c:val>
          <c:smooth val="0"/>
          <c:extLst>
            <c:ext xmlns:c16="http://schemas.microsoft.com/office/drawing/2014/chart" uri="{C3380CC4-5D6E-409C-BE32-E72D297353CC}">
              <c16:uniqueId val="{0000000D-527B-41C3-A02E-149BAB2C5F83}"/>
            </c:ext>
          </c:extLst>
        </c:ser>
        <c:dLbls>
          <c:showLegendKey val="0"/>
          <c:showVal val="0"/>
          <c:showCatName val="0"/>
          <c:showSerName val="0"/>
          <c:showPercent val="0"/>
          <c:showBubbleSize val="0"/>
        </c:dLbls>
        <c:marker val="1"/>
        <c:smooth val="0"/>
        <c:axId val="481233752"/>
        <c:axId val="479253728"/>
      </c:lineChart>
      <c:catAx>
        <c:axId val="481233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lv-LV"/>
          </a:p>
        </c:txPr>
        <c:crossAx val="479253728"/>
        <c:crosses val="autoZero"/>
        <c:auto val="1"/>
        <c:lblAlgn val="ctr"/>
        <c:lblOffset val="100"/>
        <c:noMultiLvlLbl val="0"/>
      </c:catAx>
      <c:valAx>
        <c:axId val="4792537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lv-LV"/>
          </a:p>
        </c:txPr>
        <c:crossAx val="481233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800" baseline="0"/>
      </a:pPr>
      <a:endParaRPr lang="lv-LV"/>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0.01959</cdr:x>
      <cdr:y>0</cdr:y>
    </cdr:from>
    <cdr:to>
      <cdr:x>1</cdr:x>
      <cdr:y>0.08006</cdr:y>
    </cdr:to>
    <cdr:sp macro="" textlink="">
      <cdr:nvSpPr>
        <cdr:cNvPr id="2" name="TextBox 1">
          <a:extLst xmlns:a="http://schemas.openxmlformats.org/drawingml/2006/main">
            <a:ext uri="{FF2B5EF4-FFF2-40B4-BE49-F238E27FC236}">
              <a16:creationId xmlns:a16="http://schemas.microsoft.com/office/drawing/2014/main" id="{AFBEB576-6E1D-70AF-4C83-88A91A661FE0}"/>
            </a:ext>
          </a:extLst>
        </cdr:cNvPr>
        <cdr:cNvSpPr txBox="1"/>
      </cdr:nvSpPr>
      <cdr:spPr>
        <a:xfrm xmlns:a="http://schemas.openxmlformats.org/drawingml/2006/main">
          <a:off x="104160" y="0"/>
          <a:ext cx="5212055"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lv-LV" sz="1400" dirty="0"/>
            <a:t>Nominālais darba ražīgums uz vienu darba stundu, % no ES vidējā</a:t>
          </a:r>
        </a:p>
      </cdr:txBody>
    </cdr:sp>
  </cdr:relSizeAnchor>
</c:userShapes>
</file>

<file path=ppt/drawings/drawing2.xml><?xml version="1.0" encoding="utf-8"?>
<c:userShapes xmlns:c="http://schemas.openxmlformats.org/drawingml/2006/chart">
  <cdr:relSizeAnchor xmlns:cdr="http://schemas.openxmlformats.org/drawingml/2006/chartDrawing">
    <cdr:from>
      <cdr:x>0.08135</cdr:x>
      <cdr:y>0.00821</cdr:y>
    </cdr:from>
    <cdr:to>
      <cdr:x>1</cdr:x>
      <cdr:y>0.08438</cdr:y>
    </cdr:to>
    <cdr:sp macro="" textlink="">
      <cdr:nvSpPr>
        <cdr:cNvPr id="2" name="TextBox 2">
          <a:extLst xmlns:a="http://schemas.openxmlformats.org/drawingml/2006/main">
            <a:ext uri="{FF2B5EF4-FFF2-40B4-BE49-F238E27FC236}">
              <a16:creationId xmlns:a16="http://schemas.microsoft.com/office/drawing/2014/main" id="{C5639CAF-0C51-2E10-DB3D-0D0F4F854488}"/>
            </a:ext>
          </a:extLst>
        </cdr:cNvPr>
        <cdr:cNvSpPr txBox="1"/>
      </cdr:nvSpPr>
      <cdr:spPr>
        <a:xfrm xmlns:a="http://schemas.openxmlformats.org/drawingml/2006/main">
          <a:off x="765569" y="33153"/>
          <a:ext cx="5155579"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lv-LV" sz="1400" dirty="0"/>
            <a:t>IKP uz 1 iedzīvotāju pēc pirktspējas paritātes, % no ES vidējā rādītāja</a:t>
          </a:r>
        </a:p>
      </cdr:txBody>
    </cdr:sp>
  </cdr:relSizeAnchor>
</c:userShapes>
</file>

<file path=ppt/drawings/drawing3.xml><?xml version="1.0" encoding="utf-8"?>
<c:userShapes xmlns:c="http://schemas.openxmlformats.org/drawingml/2006/chart">
  <cdr:relSizeAnchor xmlns:cdr="http://schemas.openxmlformats.org/drawingml/2006/chartDrawing">
    <cdr:from>
      <cdr:x>0.3744</cdr:x>
      <cdr:y>0.00758</cdr:y>
    </cdr:from>
    <cdr:to>
      <cdr:x>0.61973</cdr:x>
      <cdr:y>0.05681</cdr:y>
    </cdr:to>
    <cdr:sp macro="" textlink="">
      <cdr:nvSpPr>
        <cdr:cNvPr id="2" name="TextBox 1">
          <a:extLst xmlns:a="http://schemas.openxmlformats.org/drawingml/2006/main">
            <a:ext uri="{FF2B5EF4-FFF2-40B4-BE49-F238E27FC236}">
              <a16:creationId xmlns:a16="http://schemas.microsoft.com/office/drawing/2014/main" id="{4C7A1C0E-604D-EA73-3D85-E94FAB57CCCC}"/>
            </a:ext>
          </a:extLst>
        </cdr:cNvPr>
        <cdr:cNvSpPr txBox="1"/>
      </cdr:nvSpPr>
      <cdr:spPr>
        <a:xfrm xmlns:a="http://schemas.openxmlformats.org/drawingml/2006/main">
          <a:off x="2120220" y="34364"/>
          <a:ext cx="1389289" cy="2231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lv-LV" sz="1400" dirty="0"/>
            <a:t>Džini koeficients</a:t>
          </a:r>
        </a:p>
      </cdr:txBody>
    </cdr:sp>
  </cdr:relSizeAnchor>
</c:userShapes>
</file>

<file path=ppt/drawings/drawing4.xml><?xml version="1.0" encoding="utf-8"?>
<c:userShapes xmlns:c="http://schemas.openxmlformats.org/drawingml/2006/chart">
  <cdr:relSizeAnchor xmlns:cdr="http://schemas.openxmlformats.org/drawingml/2006/chartDrawing">
    <cdr:from>
      <cdr:x>0.13018</cdr:x>
      <cdr:y>0.004</cdr:y>
    </cdr:from>
    <cdr:to>
      <cdr:x>0.76948</cdr:x>
      <cdr:y>0.07162</cdr:y>
    </cdr:to>
    <cdr:sp macro="" textlink="">
      <cdr:nvSpPr>
        <cdr:cNvPr id="2" name="TextBox 2">
          <a:extLst xmlns:a="http://schemas.openxmlformats.org/drawingml/2006/main">
            <a:ext uri="{FF2B5EF4-FFF2-40B4-BE49-F238E27FC236}">
              <a16:creationId xmlns:a16="http://schemas.microsoft.com/office/drawing/2014/main" id="{2F858E77-CAE7-D8BC-078C-21DD5853808B}"/>
            </a:ext>
          </a:extLst>
        </cdr:cNvPr>
        <cdr:cNvSpPr txBox="1"/>
      </cdr:nvSpPr>
      <cdr:spPr>
        <a:xfrm xmlns:a="http://schemas.openxmlformats.org/drawingml/2006/main">
          <a:off x="705141" y="18207"/>
          <a:ext cx="3462807"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lv-LV" sz="1400"/>
            <a:t>Nabadzības riska indekss bērniem (0–17.g.v.)</a:t>
          </a:r>
        </a:p>
      </cdr:txBody>
    </cdr:sp>
  </cdr:relSizeAnchor>
</c:userShapes>
</file>

<file path=ppt/drawings/drawing5.xml><?xml version="1.0" encoding="utf-8"?>
<c:userShapes xmlns:c="http://schemas.openxmlformats.org/drawingml/2006/chart">
  <cdr:relSizeAnchor xmlns:cdr="http://schemas.openxmlformats.org/drawingml/2006/chartDrawing">
    <cdr:from>
      <cdr:x>0.23505</cdr:x>
      <cdr:y>0.0066</cdr:y>
    </cdr:from>
    <cdr:to>
      <cdr:x>0.71052</cdr:x>
      <cdr:y>0.07644</cdr:y>
    </cdr:to>
    <cdr:sp macro="" textlink="">
      <cdr:nvSpPr>
        <cdr:cNvPr id="2" name="TextBox 2">
          <a:extLst xmlns:a="http://schemas.openxmlformats.org/drawingml/2006/main">
            <a:ext uri="{FF2B5EF4-FFF2-40B4-BE49-F238E27FC236}">
              <a16:creationId xmlns:a16="http://schemas.microsoft.com/office/drawing/2014/main" id="{6D288711-590F-4CCF-9E43-C014B8DA4211}"/>
            </a:ext>
          </a:extLst>
        </cdr:cNvPr>
        <cdr:cNvSpPr txBox="1"/>
      </cdr:nvSpPr>
      <cdr:spPr>
        <a:xfrm xmlns:a="http://schemas.openxmlformats.org/drawingml/2006/main">
          <a:off x="1225259" y="29089"/>
          <a:ext cx="2478564"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lv-LV" sz="1400" dirty="0"/>
            <a:t>Uzticēšanās citiem cilvēkiem,</a:t>
          </a:r>
          <a:r>
            <a:rPr lang="lv-LV" sz="1400" baseline="0" dirty="0"/>
            <a:t> %</a:t>
          </a:r>
          <a:endParaRPr lang="lv-LV" sz="1400" dirty="0"/>
        </a:p>
      </cdr:txBody>
    </cdr:sp>
  </cdr:relSizeAnchor>
</c:userShapes>
</file>

<file path=ppt/drawings/drawing6.xml><?xml version="1.0" encoding="utf-8"?>
<c:userShapes xmlns:c="http://schemas.openxmlformats.org/drawingml/2006/chart">
  <cdr:relSizeAnchor xmlns:cdr="http://schemas.openxmlformats.org/drawingml/2006/chartDrawing">
    <cdr:from>
      <cdr:x>0</cdr:x>
      <cdr:y>0.01153</cdr:y>
    </cdr:from>
    <cdr:to>
      <cdr:x>1</cdr:x>
      <cdr:y>0.13032</cdr:y>
    </cdr:to>
    <cdr:sp macro="" textlink="">
      <cdr:nvSpPr>
        <cdr:cNvPr id="2" name="TextBox 2">
          <a:extLst xmlns:a="http://schemas.openxmlformats.org/drawingml/2006/main">
            <a:ext uri="{FF2B5EF4-FFF2-40B4-BE49-F238E27FC236}">
              <a16:creationId xmlns:a16="http://schemas.microsoft.com/office/drawing/2014/main" id="{8C95FC80-65D5-4EF8-A7E7-C33849B7907A}"/>
            </a:ext>
          </a:extLst>
        </cdr:cNvPr>
        <cdr:cNvSpPr txBox="1"/>
      </cdr:nvSpPr>
      <cdr:spPr>
        <a:xfrm xmlns:a="http://schemas.openxmlformats.org/drawingml/2006/main">
          <a:off x="50800" y="50800"/>
          <a:ext cx="5816016" cy="52322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lv-LV" sz="1400" dirty="0"/>
            <a:t>Reģionālā IKP starpība – četru mazāk attīstīto plānošanas reģionu vidējais IKP</a:t>
          </a:r>
        </a:p>
        <a:p xmlns:a="http://schemas.openxmlformats.org/drawingml/2006/main">
          <a:r>
            <a:rPr lang="lv-LV" sz="1400" dirty="0"/>
            <a:t> uz vienu iedzīvotāju līmenis pret augstāk attīstīto plānošanas reģionu,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66539D-D750-4AED-B884-8761613729E3}" type="datetimeFigureOut">
              <a:rPr lang="lv-LV" smtClean="0"/>
              <a:t>12.10.2023</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4843DE-0F30-4E14-B2F2-8FD4A8459F74}" type="slidenum">
              <a:rPr lang="lv-LV" smtClean="0"/>
              <a:t>‹#›</a:t>
            </a:fld>
            <a:endParaRPr lang="lv-LV"/>
          </a:p>
        </p:txBody>
      </p:sp>
    </p:spTree>
    <p:extLst>
      <p:ext uri="{BB962C8B-B14F-4D97-AF65-F5344CB8AC3E}">
        <p14:creationId xmlns:p14="http://schemas.microsoft.com/office/powerpoint/2010/main" val="4120612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76F9A599-ECD1-419C-AEED-CE825EB469AE}" type="slidenum">
              <a:rPr lang="lv-LV" smtClean="0"/>
              <a:t>3</a:t>
            </a:fld>
            <a:endParaRPr lang="lv-LV"/>
          </a:p>
        </p:txBody>
      </p:sp>
    </p:spTree>
    <p:extLst>
      <p:ext uri="{BB962C8B-B14F-4D97-AF65-F5344CB8AC3E}">
        <p14:creationId xmlns:p14="http://schemas.microsoft.com/office/powerpoint/2010/main" val="1265755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13</a:t>
            </a:fld>
            <a:endParaRPr lang="lv-LV"/>
          </a:p>
        </p:txBody>
      </p:sp>
    </p:spTree>
    <p:extLst>
      <p:ext uri="{BB962C8B-B14F-4D97-AF65-F5344CB8AC3E}">
        <p14:creationId xmlns:p14="http://schemas.microsoft.com/office/powerpoint/2010/main" val="3969207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14</a:t>
            </a:fld>
            <a:endParaRPr lang="lv-LV"/>
          </a:p>
        </p:txBody>
      </p:sp>
    </p:spTree>
    <p:extLst>
      <p:ext uri="{BB962C8B-B14F-4D97-AF65-F5344CB8AC3E}">
        <p14:creationId xmlns:p14="http://schemas.microsoft.com/office/powerpoint/2010/main" val="4223441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15</a:t>
            </a:fld>
            <a:endParaRPr lang="lv-LV"/>
          </a:p>
        </p:txBody>
      </p:sp>
    </p:spTree>
    <p:extLst>
      <p:ext uri="{BB962C8B-B14F-4D97-AF65-F5344CB8AC3E}">
        <p14:creationId xmlns:p14="http://schemas.microsoft.com/office/powerpoint/2010/main" val="118247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16</a:t>
            </a:fld>
            <a:endParaRPr lang="lv-LV"/>
          </a:p>
        </p:txBody>
      </p:sp>
    </p:spTree>
    <p:extLst>
      <p:ext uri="{BB962C8B-B14F-4D97-AF65-F5344CB8AC3E}">
        <p14:creationId xmlns:p14="http://schemas.microsoft.com/office/powerpoint/2010/main" val="35887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17</a:t>
            </a:fld>
            <a:endParaRPr lang="lv-LV"/>
          </a:p>
        </p:txBody>
      </p:sp>
    </p:spTree>
    <p:extLst>
      <p:ext uri="{BB962C8B-B14F-4D97-AF65-F5344CB8AC3E}">
        <p14:creationId xmlns:p14="http://schemas.microsoft.com/office/powerpoint/2010/main" val="3745097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18</a:t>
            </a:fld>
            <a:endParaRPr lang="lv-LV"/>
          </a:p>
        </p:txBody>
      </p:sp>
    </p:spTree>
    <p:extLst>
      <p:ext uri="{BB962C8B-B14F-4D97-AF65-F5344CB8AC3E}">
        <p14:creationId xmlns:p14="http://schemas.microsoft.com/office/powerpoint/2010/main" val="1596681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19</a:t>
            </a:fld>
            <a:endParaRPr lang="lv-LV"/>
          </a:p>
        </p:txBody>
      </p:sp>
    </p:spTree>
    <p:extLst>
      <p:ext uri="{BB962C8B-B14F-4D97-AF65-F5344CB8AC3E}">
        <p14:creationId xmlns:p14="http://schemas.microsoft.com/office/powerpoint/2010/main" val="744115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20</a:t>
            </a:fld>
            <a:endParaRPr lang="lv-LV"/>
          </a:p>
        </p:txBody>
      </p:sp>
    </p:spTree>
    <p:extLst>
      <p:ext uri="{BB962C8B-B14F-4D97-AF65-F5344CB8AC3E}">
        <p14:creationId xmlns:p14="http://schemas.microsoft.com/office/powerpoint/2010/main" val="2384700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21</a:t>
            </a:fld>
            <a:endParaRPr lang="lv-LV"/>
          </a:p>
        </p:txBody>
      </p:sp>
    </p:spTree>
    <p:extLst>
      <p:ext uri="{BB962C8B-B14F-4D97-AF65-F5344CB8AC3E}">
        <p14:creationId xmlns:p14="http://schemas.microsoft.com/office/powerpoint/2010/main" val="1050007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22</a:t>
            </a:fld>
            <a:endParaRPr lang="lv-LV"/>
          </a:p>
        </p:txBody>
      </p:sp>
    </p:spTree>
    <p:extLst>
      <p:ext uri="{BB962C8B-B14F-4D97-AF65-F5344CB8AC3E}">
        <p14:creationId xmlns:p14="http://schemas.microsoft.com/office/powerpoint/2010/main" val="3165040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4</a:t>
            </a:fld>
            <a:endParaRPr lang="lv-LV"/>
          </a:p>
        </p:txBody>
      </p:sp>
    </p:spTree>
    <p:extLst>
      <p:ext uri="{BB962C8B-B14F-4D97-AF65-F5344CB8AC3E}">
        <p14:creationId xmlns:p14="http://schemas.microsoft.com/office/powerpoint/2010/main" val="451012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23</a:t>
            </a:fld>
            <a:endParaRPr lang="lv-LV"/>
          </a:p>
        </p:txBody>
      </p:sp>
    </p:spTree>
    <p:extLst>
      <p:ext uri="{BB962C8B-B14F-4D97-AF65-F5344CB8AC3E}">
        <p14:creationId xmlns:p14="http://schemas.microsoft.com/office/powerpoint/2010/main" val="1537942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24</a:t>
            </a:fld>
            <a:endParaRPr lang="lv-LV"/>
          </a:p>
        </p:txBody>
      </p:sp>
    </p:spTree>
    <p:extLst>
      <p:ext uri="{BB962C8B-B14F-4D97-AF65-F5344CB8AC3E}">
        <p14:creationId xmlns:p14="http://schemas.microsoft.com/office/powerpoint/2010/main" val="1269974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25</a:t>
            </a:fld>
            <a:endParaRPr lang="lv-LV"/>
          </a:p>
        </p:txBody>
      </p:sp>
    </p:spTree>
    <p:extLst>
      <p:ext uri="{BB962C8B-B14F-4D97-AF65-F5344CB8AC3E}">
        <p14:creationId xmlns:p14="http://schemas.microsoft.com/office/powerpoint/2010/main" val="2810513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26</a:t>
            </a:fld>
            <a:endParaRPr lang="lv-LV"/>
          </a:p>
        </p:txBody>
      </p:sp>
    </p:spTree>
    <p:extLst>
      <p:ext uri="{BB962C8B-B14F-4D97-AF65-F5344CB8AC3E}">
        <p14:creationId xmlns:p14="http://schemas.microsoft.com/office/powerpoint/2010/main" val="2797289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27</a:t>
            </a:fld>
            <a:endParaRPr lang="lv-LV"/>
          </a:p>
        </p:txBody>
      </p:sp>
    </p:spTree>
    <p:extLst>
      <p:ext uri="{BB962C8B-B14F-4D97-AF65-F5344CB8AC3E}">
        <p14:creationId xmlns:p14="http://schemas.microsoft.com/office/powerpoint/2010/main" val="4218873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28</a:t>
            </a:fld>
            <a:endParaRPr lang="lv-LV"/>
          </a:p>
        </p:txBody>
      </p:sp>
    </p:spTree>
    <p:extLst>
      <p:ext uri="{BB962C8B-B14F-4D97-AF65-F5344CB8AC3E}">
        <p14:creationId xmlns:p14="http://schemas.microsoft.com/office/powerpoint/2010/main" val="2384732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29</a:t>
            </a:fld>
            <a:endParaRPr lang="lv-LV"/>
          </a:p>
        </p:txBody>
      </p:sp>
    </p:spTree>
    <p:extLst>
      <p:ext uri="{BB962C8B-B14F-4D97-AF65-F5344CB8AC3E}">
        <p14:creationId xmlns:p14="http://schemas.microsoft.com/office/powerpoint/2010/main" val="3244873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5</a:t>
            </a:fld>
            <a:endParaRPr lang="lv-LV"/>
          </a:p>
        </p:txBody>
      </p:sp>
    </p:spTree>
    <p:extLst>
      <p:ext uri="{BB962C8B-B14F-4D97-AF65-F5344CB8AC3E}">
        <p14:creationId xmlns:p14="http://schemas.microsoft.com/office/powerpoint/2010/main" val="2641653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6</a:t>
            </a:fld>
            <a:endParaRPr lang="lv-LV"/>
          </a:p>
        </p:txBody>
      </p:sp>
    </p:spTree>
    <p:extLst>
      <p:ext uri="{BB962C8B-B14F-4D97-AF65-F5344CB8AC3E}">
        <p14:creationId xmlns:p14="http://schemas.microsoft.com/office/powerpoint/2010/main" val="3242844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8</a:t>
            </a:fld>
            <a:endParaRPr lang="lv-LV"/>
          </a:p>
        </p:txBody>
      </p:sp>
    </p:spTree>
    <p:extLst>
      <p:ext uri="{BB962C8B-B14F-4D97-AF65-F5344CB8AC3E}">
        <p14:creationId xmlns:p14="http://schemas.microsoft.com/office/powerpoint/2010/main" val="163140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9</a:t>
            </a:fld>
            <a:endParaRPr lang="lv-LV"/>
          </a:p>
        </p:txBody>
      </p:sp>
    </p:spTree>
    <p:extLst>
      <p:ext uri="{BB962C8B-B14F-4D97-AF65-F5344CB8AC3E}">
        <p14:creationId xmlns:p14="http://schemas.microsoft.com/office/powerpoint/2010/main" val="2638627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10</a:t>
            </a:fld>
            <a:endParaRPr lang="lv-LV"/>
          </a:p>
        </p:txBody>
      </p:sp>
    </p:spTree>
    <p:extLst>
      <p:ext uri="{BB962C8B-B14F-4D97-AF65-F5344CB8AC3E}">
        <p14:creationId xmlns:p14="http://schemas.microsoft.com/office/powerpoint/2010/main" val="2569356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11</a:t>
            </a:fld>
            <a:endParaRPr lang="lv-LV"/>
          </a:p>
        </p:txBody>
      </p:sp>
    </p:spTree>
    <p:extLst>
      <p:ext uri="{BB962C8B-B14F-4D97-AF65-F5344CB8AC3E}">
        <p14:creationId xmlns:p14="http://schemas.microsoft.com/office/powerpoint/2010/main" val="1252652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Aizejošās Saeimas apstiprinātais NAP ir vidēja termiņa stratēģija ar fiksētiem stratēģiskajiem mērķiem un sasniedzamajiem rezultātiem </a:t>
            </a:r>
          </a:p>
          <a:p>
            <a:r>
              <a:rPr lang="lv-LV" dirty="0"/>
              <a:t>Plāns ir saistīts ar Latvijai pieejamajiem finanšu ieguldījumiem14.5 </a:t>
            </a:r>
            <a:r>
              <a:rPr lang="lv-LV" dirty="0" err="1"/>
              <a:t>milardu</a:t>
            </a:r>
            <a:r>
              <a:rPr lang="lv-LV" dirty="0"/>
              <a:t> apmērā</a:t>
            </a:r>
          </a:p>
          <a:p>
            <a:r>
              <a:rPr lang="lv-LV" dirty="0"/>
              <a:t>Stratēģiskie mērķi ir mēraukla vai savdabīgs siets plānoto ES Fondu investīciju un budžeta prioritāro pasākumu izvērtēšanai un arī politiku iniciatīvām dažādās nozarēs</a:t>
            </a:r>
          </a:p>
          <a:p>
            <a:endParaRPr lang="lv-LV" dirty="0"/>
          </a:p>
          <a:p>
            <a:r>
              <a:rPr lang="lv-LV" dirty="0"/>
              <a:t>Dominējošais virziens ir produktivitāte visās jomās- jo tas ir galvenais izaugsmes  un valsts  konkurētspējas nosacījums </a:t>
            </a:r>
          </a:p>
        </p:txBody>
      </p:sp>
      <p:sp>
        <p:nvSpPr>
          <p:cNvPr id="4" name="Slide Number Placeholder 3"/>
          <p:cNvSpPr>
            <a:spLocks noGrp="1"/>
          </p:cNvSpPr>
          <p:nvPr>
            <p:ph type="sldNum" sz="quarter" idx="5"/>
          </p:nvPr>
        </p:nvSpPr>
        <p:spPr/>
        <p:txBody>
          <a:bodyPr/>
          <a:lstStyle/>
          <a:p>
            <a:fld id="{76F9A599-ECD1-419C-AEED-CE825EB469AE}" type="slidenum">
              <a:rPr lang="lv-LV" smtClean="0"/>
              <a:t>12</a:t>
            </a:fld>
            <a:endParaRPr lang="lv-LV"/>
          </a:p>
        </p:txBody>
      </p:sp>
    </p:spTree>
    <p:extLst>
      <p:ext uri="{BB962C8B-B14F-4D97-AF65-F5344CB8AC3E}">
        <p14:creationId xmlns:p14="http://schemas.microsoft.com/office/powerpoint/2010/main" val="1992299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39CAEF4-9D3E-4ED6-9F6F-396A7FF29B4E}"/>
              </a:ext>
            </a:extLst>
          </p:cNvPr>
          <p:cNvSpPr>
            <a:spLocks noGrp="1"/>
          </p:cNvSpPr>
          <p:nvPr>
            <p:ph type="ctrTitle"/>
          </p:nvPr>
        </p:nvSpPr>
        <p:spPr>
          <a:xfrm>
            <a:off x="1524000" y="1122363"/>
            <a:ext cx="9144000" cy="2387600"/>
          </a:xfrm>
        </p:spPr>
        <p:txBody>
          <a:bodyPr anchor="b"/>
          <a:lstStyle>
            <a:lvl1pPr algn="ctr">
              <a:defRPr sz="6000"/>
            </a:lvl1pPr>
          </a:lstStyle>
          <a:p>
            <a:r>
              <a:rPr lang="lv-LV"/>
              <a:t>Rediģēt šablona virsraksta stilu</a:t>
            </a:r>
          </a:p>
        </p:txBody>
      </p:sp>
      <p:sp>
        <p:nvSpPr>
          <p:cNvPr id="3" name="Apakšvirsraksts 2">
            <a:extLst>
              <a:ext uri="{FF2B5EF4-FFF2-40B4-BE49-F238E27FC236}">
                <a16:creationId xmlns:a16="http://schemas.microsoft.com/office/drawing/2014/main" id="{E1E34E47-6621-4967-9CB6-C0CFB8531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Noklikšķiniet, lai rediģētu šablona apakšvirsraksta stilu</a:t>
            </a:r>
          </a:p>
        </p:txBody>
      </p:sp>
      <p:sp>
        <p:nvSpPr>
          <p:cNvPr id="4" name="Datuma vietturis 3">
            <a:extLst>
              <a:ext uri="{FF2B5EF4-FFF2-40B4-BE49-F238E27FC236}">
                <a16:creationId xmlns:a16="http://schemas.microsoft.com/office/drawing/2014/main" id="{78E42D5D-F74D-4903-A0EB-0090DEF09790}"/>
              </a:ext>
            </a:extLst>
          </p:cNvPr>
          <p:cNvSpPr>
            <a:spLocks noGrp="1"/>
          </p:cNvSpPr>
          <p:nvPr>
            <p:ph type="dt" sz="half" idx="10"/>
          </p:nvPr>
        </p:nvSpPr>
        <p:spPr/>
        <p:txBody>
          <a:bodyPr/>
          <a:lstStyle/>
          <a:p>
            <a:fld id="{BC7DA2A1-0DD2-4B20-8DC9-1458AA07EB65}" type="datetimeFigureOut">
              <a:rPr lang="lv-LV" smtClean="0"/>
              <a:t>12.10.2023</a:t>
            </a:fld>
            <a:endParaRPr lang="lv-LV"/>
          </a:p>
        </p:txBody>
      </p:sp>
      <p:sp>
        <p:nvSpPr>
          <p:cNvPr id="5" name="Kājenes vietturis 4">
            <a:extLst>
              <a:ext uri="{FF2B5EF4-FFF2-40B4-BE49-F238E27FC236}">
                <a16:creationId xmlns:a16="http://schemas.microsoft.com/office/drawing/2014/main" id="{F8D91DDB-3654-47B9-AE9C-D71C8654DDE6}"/>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2504BBDF-FBD1-4089-B2DE-BD5298482470}"/>
              </a:ext>
            </a:extLst>
          </p:cNvPr>
          <p:cNvSpPr>
            <a:spLocks noGrp="1"/>
          </p:cNvSpPr>
          <p:nvPr>
            <p:ph type="sldNum" sz="quarter" idx="12"/>
          </p:nvPr>
        </p:nvSpPr>
        <p:spPr/>
        <p:txBody>
          <a:bodyPr/>
          <a:lstStyle/>
          <a:p>
            <a:fld id="{E897EDD9-4A8B-47E5-9421-111F7AFD01E7}" type="slidenum">
              <a:rPr lang="lv-LV" smtClean="0"/>
              <a:t>‹#›</a:t>
            </a:fld>
            <a:endParaRPr lang="lv-LV"/>
          </a:p>
        </p:txBody>
      </p:sp>
    </p:spTree>
    <p:extLst>
      <p:ext uri="{BB962C8B-B14F-4D97-AF65-F5344CB8AC3E}">
        <p14:creationId xmlns:p14="http://schemas.microsoft.com/office/powerpoint/2010/main" val="3825913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E95599E-0C2F-4337-A3C5-B5293CF1CD7A}"/>
              </a:ext>
            </a:extLst>
          </p:cNvPr>
          <p:cNvSpPr>
            <a:spLocks noGrp="1"/>
          </p:cNvSpPr>
          <p:nvPr>
            <p:ph type="title"/>
          </p:nvPr>
        </p:nvSpPr>
        <p:spPr/>
        <p:txBody>
          <a:bodyPr/>
          <a:lstStyle/>
          <a:p>
            <a:r>
              <a:rPr lang="lv-LV"/>
              <a:t>Rediģēt šablona virsraksta stilu</a:t>
            </a:r>
          </a:p>
        </p:txBody>
      </p:sp>
      <p:sp>
        <p:nvSpPr>
          <p:cNvPr id="3" name="Vertikāls teksta vietturis 2">
            <a:extLst>
              <a:ext uri="{FF2B5EF4-FFF2-40B4-BE49-F238E27FC236}">
                <a16:creationId xmlns:a16="http://schemas.microsoft.com/office/drawing/2014/main" id="{92E065F5-E3F6-49A5-8F59-D2F6430566F2}"/>
              </a:ext>
            </a:extLst>
          </p:cNvPr>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BCA1E807-A4A1-4CD2-894F-082B0CDD8F50}"/>
              </a:ext>
            </a:extLst>
          </p:cNvPr>
          <p:cNvSpPr>
            <a:spLocks noGrp="1"/>
          </p:cNvSpPr>
          <p:nvPr>
            <p:ph type="dt" sz="half" idx="10"/>
          </p:nvPr>
        </p:nvSpPr>
        <p:spPr/>
        <p:txBody>
          <a:bodyPr/>
          <a:lstStyle/>
          <a:p>
            <a:fld id="{BC7DA2A1-0DD2-4B20-8DC9-1458AA07EB65}" type="datetimeFigureOut">
              <a:rPr lang="lv-LV" smtClean="0"/>
              <a:t>12.10.2023</a:t>
            </a:fld>
            <a:endParaRPr lang="lv-LV"/>
          </a:p>
        </p:txBody>
      </p:sp>
      <p:sp>
        <p:nvSpPr>
          <p:cNvPr id="5" name="Kājenes vietturis 4">
            <a:extLst>
              <a:ext uri="{FF2B5EF4-FFF2-40B4-BE49-F238E27FC236}">
                <a16:creationId xmlns:a16="http://schemas.microsoft.com/office/drawing/2014/main" id="{D3FE800D-6E35-404A-8F1C-D40D31D28699}"/>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A151AFD0-BBA7-4135-959E-D4605DF2485B}"/>
              </a:ext>
            </a:extLst>
          </p:cNvPr>
          <p:cNvSpPr>
            <a:spLocks noGrp="1"/>
          </p:cNvSpPr>
          <p:nvPr>
            <p:ph type="sldNum" sz="quarter" idx="12"/>
          </p:nvPr>
        </p:nvSpPr>
        <p:spPr/>
        <p:txBody>
          <a:bodyPr/>
          <a:lstStyle/>
          <a:p>
            <a:fld id="{E897EDD9-4A8B-47E5-9421-111F7AFD01E7}" type="slidenum">
              <a:rPr lang="lv-LV" smtClean="0"/>
              <a:t>‹#›</a:t>
            </a:fld>
            <a:endParaRPr lang="lv-LV"/>
          </a:p>
        </p:txBody>
      </p:sp>
    </p:spTree>
    <p:extLst>
      <p:ext uri="{BB962C8B-B14F-4D97-AF65-F5344CB8AC3E}">
        <p14:creationId xmlns:p14="http://schemas.microsoft.com/office/powerpoint/2010/main" val="1416139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a:extLst>
              <a:ext uri="{FF2B5EF4-FFF2-40B4-BE49-F238E27FC236}">
                <a16:creationId xmlns:a16="http://schemas.microsoft.com/office/drawing/2014/main" id="{0DC72D99-3618-4AE2-8384-26C2CEFE4CDC}"/>
              </a:ext>
            </a:extLst>
          </p:cNvPr>
          <p:cNvSpPr>
            <a:spLocks noGrp="1"/>
          </p:cNvSpPr>
          <p:nvPr>
            <p:ph type="title" orient="vert"/>
          </p:nvPr>
        </p:nvSpPr>
        <p:spPr>
          <a:xfrm>
            <a:off x="8724900" y="365125"/>
            <a:ext cx="2628900" cy="5811838"/>
          </a:xfrm>
        </p:spPr>
        <p:txBody>
          <a:bodyPr vert="eaVert"/>
          <a:lstStyle/>
          <a:p>
            <a:r>
              <a:rPr lang="lv-LV"/>
              <a:t>Rediģēt šablona virsraksta stilu</a:t>
            </a:r>
          </a:p>
        </p:txBody>
      </p:sp>
      <p:sp>
        <p:nvSpPr>
          <p:cNvPr id="3" name="Vertikāls teksta vietturis 2">
            <a:extLst>
              <a:ext uri="{FF2B5EF4-FFF2-40B4-BE49-F238E27FC236}">
                <a16:creationId xmlns:a16="http://schemas.microsoft.com/office/drawing/2014/main" id="{7CE9DC2F-ACA7-402E-A72B-5D901DAFD4BB}"/>
              </a:ext>
            </a:extLst>
          </p:cNvPr>
          <p:cNvSpPr>
            <a:spLocks noGrp="1"/>
          </p:cNvSpPr>
          <p:nvPr>
            <p:ph type="body" orient="vert" idx="1"/>
          </p:nvPr>
        </p:nvSpPr>
        <p:spPr>
          <a:xfrm>
            <a:off x="838200" y="365125"/>
            <a:ext cx="7734300" cy="5811838"/>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ADA64EAE-2601-4983-9145-94FE543CB80C}"/>
              </a:ext>
            </a:extLst>
          </p:cNvPr>
          <p:cNvSpPr>
            <a:spLocks noGrp="1"/>
          </p:cNvSpPr>
          <p:nvPr>
            <p:ph type="dt" sz="half" idx="10"/>
          </p:nvPr>
        </p:nvSpPr>
        <p:spPr/>
        <p:txBody>
          <a:bodyPr/>
          <a:lstStyle/>
          <a:p>
            <a:fld id="{BC7DA2A1-0DD2-4B20-8DC9-1458AA07EB65}" type="datetimeFigureOut">
              <a:rPr lang="lv-LV" smtClean="0"/>
              <a:t>12.10.2023</a:t>
            </a:fld>
            <a:endParaRPr lang="lv-LV"/>
          </a:p>
        </p:txBody>
      </p:sp>
      <p:sp>
        <p:nvSpPr>
          <p:cNvPr id="5" name="Kājenes vietturis 4">
            <a:extLst>
              <a:ext uri="{FF2B5EF4-FFF2-40B4-BE49-F238E27FC236}">
                <a16:creationId xmlns:a16="http://schemas.microsoft.com/office/drawing/2014/main" id="{E7554B21-53CB-4931-93AC-5D55C1A60655}"/>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06974FB1-BEA1-4D94-A741-EF30D7DA85E6}"/>
              </a:ext>
            </a:extLst>
          </p:cNvPr>
          <p:cNvSpPr>
            <a:spLocks noGrp="1"/>
          </p:cNvSpPr>
          <p:nvPr>
            <p:ph type="sldNum" sz="quarter" idx="12"/>
          </p:nvPr>
        </p:nvSpPr>
        <p:spPr/>
        <p:txBody>
          <a:bodyPr/>
          <a:lstStyle/>
          <a:p>
            <a:fld id="{E897EDD9-4A8B-47E5-9421-111F7AFD01E7}" type="slidenum">
              <a:rPr lang="lv-LV" smtClean="0"/>
              <a:t>‹#›</a:t>
            </a:fld>
            <a:endParaRPr lang="lv-LV"/>
          </a:p>
        </p:txBody>
      </p:sp>
    </p:spTree>
    <p:extLst>
      <p:ext uri="{BB962C8B-B14F-4D97-AF65-F5344CB8AC3E}">
        <p14:creationId xmlns:p14="http://schemas.microsoft.com/office/powerpoint/2010/main" val="2064976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2528D-6205-E769-7B2D-7C8844FD7150}"/>
              </a:ext>
            </a:extLst>
          </p:cNvPr>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7">
            <a:extLst>
              <a:ext uri="{FF2B5EF4-FFF2-40B4-BE49-F238E27FC236}">
                <a16:creationId xmlns:a16="http://schemas.microsoft.com/office/drawing/2014/main" id="{0DFC8E46-96EC-00F3-D2C2-0B25CDACEC92}"/>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5973763" y="906463"/>
            <a:ext cx="17272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A7A52966-4AF6-FABC-1361-7BA350A3F29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53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7DDF51B-7C62-5D37-3E0B-BCF471394978}"/>
              </a:ext>
            </a:extLst>
          </p:cNvPr>
          <p:cNvSpPr/>
          <p:nvPr userDrawn="1"/>
        </p:nvSpPr>
        <p:spPr>
          <a:xfrm>
            <a:off x="811213" y="0"/>
            <a:ext cx="720725" cy="722313"/>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9" name="Title 1"/>
          <p:cNvSpPr>
            <a:spLocks noGrp="1"/>
          </p:cNvSpPr>
          <p:nvPr>
            <p:ph type="title"/>
          </p:nvPr>
        </p:nvSpPr>
        <p:spPr>
          <a:xfrm>
            <a:off x="2328112" y="3505200"/>
            <a:ext cx="8949488" cy="960442"/>
          </a:xfrm>
        </p:spPr>
        <p:txBody>
          <a:bodyPr anchor="t">
            <a:normAutofit/>
          </a:bodyPr>
          <a:lstStyle>
            <a:lvl1pPr algn="ctr">
              <a:defRPr sz="3200" b="1" baseline="0">
                <a:solidFill>
                  <a:srgbClr val="9D223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8" name="Text Placeholder 17"/>
          <p:cNvSpPr>
            <a:spLocks noGrp="1"/>
          </p:cNvSpPr>
          <p:nvPr>
            <p:ph type="body" sz="quarter" idx="10"/>
          </p:nvPr>
        </p:nvSpPr>
        <p:spPr>
          <a:xfrm>
            <a:off x="2328112" y="4724400"/>
            <a:ext cx="8949488"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2328112" y="5761038"/>
            <a:ext cx="8949488"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1197904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027AF8-D75C-60C3-2870-C272E1DA543E}"/>
              </a:ext>
            </a:extLst>
          </p:cNvPr>
          <p:cNvSpPr/>
          <p:nvPr userDrawn="1"/>
        </p:nvSpPr>
        <p:spPr>
          <a:xfrm>
            <a:off x="811213" y="0"/>
            <a:ext cx="720725" cy="722313"/>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2" name="Title 1"/>
          <p:cNvSpPr>
            <a:spLocks noGrp="1"/>
          </p:cNvSpPr>
          <p:nvPr>
            <p:ph type="title"/>
          </p:nvPr>
        </p:nvSpPr>
        <p:spPr>
          <a:xfrm>
            <a:off x="2328420" y="381000"/>
            <a:ext cx="9308123" cy="1036642"/>
          </a:xfrm>
        </p:spPr>
        <p:txBody>
          <a:bodyPr anchor="t">
            <a:normAutofit/>
          </a:bodyPr>
          <a:lstStyle>
            <a:lvl1pPr algn="l">
              <a:defRPr sz="24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2328420" y="1752603"/>
            <a:ext cx="9308123"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Click to edit Master text styles</a:t>
            </a:r>
          </a:p>
        </p:txBody>
      </p:sp>
      <p:sp>
        <p:nvSpPr>
          <p:cNvPr id="24" name="Text Placeholder 15"/>
          <p:cNvSpPr>
            <a:spLocks noGrp="1"/>
          </p:cNvSpPr>
          <p:nvPr>
            <p:ph type="body" sz="quarter" idx="10"/>
          </p:nvPr>
        </p:nvSpPr>
        <p:spPr>
          <a:xfrm>
            <a:off x="232842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2992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a:extLst>
              <a:ext uri="{FF2B5EF4-FFF2-40B4-BE49-F238E27FC236}">
                <a16:creationId xmlns:a16="http://schemas.microsoft.com/office/drawing/2014/main" id="{0208E1AB-11BE-7CC5-341E-12A697A13EB4}"/>
              </a:ext>
            </a:extLst>
          </p:cNvPr>
          <p:cNvSpPr>
            <a:spLocks noGrp="1"/>
          </p:cNvSpPr>
          <p:nvPr>
            <p:ph type="sldNum" sz="quarter" idx="13"/>
          </p:nvPr>
        </p:nvSpPr>
        <p:spPr>
          <a:xfrm>
            <a:off x="11176000" y="6324600"/>
            <a:ext cx="406400" cy="304800"/>
          </a:xfrm>
        </p:spPr>
        <p:txBody>
          <a:bodyPr/>
          <a:lstStyle>
            <a:lvl1pPr>
              <a:defRPr sz="1000">
                <a:latin typeface="Verdana" panose="020B0604030504040204" pitchFamily="34" charset="0"/>
              </a:defRPr>
            </a:lvl1pPr>
          </a:lstStyle>
          <a:p>
            <a:pPr>
              <a:defRPr/>
            </a:pPr>
            <a:fld id="{3433D343-5939-40B2-8FBF-4BA2D5E4401F}" type="slidenum">
              <a:rPr lang="en-US" altLang="lv-LV"/>
              <a:pPr>
                <a:defRPr/>
              </a:pPr>
              <a:t>‹#›</a:t>
            </a:fld>
            <a:endParaRPr lang="en-US" altLang="lv-LV"/>
          </a:p>
        </p:txBody>
      </p:sp>
    </p:spTree>
    <p:extLst>
      <p:ext uri="{BB962C8B-B14F-4D97-AF65-F5344CB8AC3E}">
        <p14:creationId xmlns:p14="http://schemas.microsoft.com/office/powerpoint/2010/main" val="2551035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B88443-FA31-2BA2-DAA1-E52B51818F22}"/>
              </a:ext>
            </a:extLst>
          </p:cNvPr>
          <p:cNvSpPr/>
          <p:nvPr userDrawn="1"/>
        </p:nvSpPr>
        <p:spPr>
          <a:xfrm>
            <a:off x="811213" y="0"/>
            <a:ext cx="720725" cy="722313"/>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2" name="Title 1"/>
          <p:cNvSpPr>
            <a:spLocks noGrp="1"/>
          </p:cNvSpPr>
          <p:nvPr>
            <p:ph type="title"/>
          </p:nvPr>
        </p:nvSpPr>
        <p:spPr>
          <a:xfrm>
            <a:off x="2328111" y="3657603"/>
            <a:ext cx="9254289" cy="1384295"/>
          </a:xfrm>
        </p:spPr>
        <p:txBody>
          <a:bodyPr anchor="t">
            <a:normAutofit/>
          </a:bodyPr>
          <a:lstStyle>
            <a:lvl1pPr algn="l">
              <a:defRPr sz="2400" b="1" cap="none">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2328111" y="381000"/>
            <a:ext cx="9254289" cy="3276600"/>
          </a:xfrm>
        </p:spPr>
        <p:txBody>
          <a:bodyPr>
            <a:normAutofit/>
          </a:bodyPr>
          <a:lstStyle>
            <a:lvl1pPr marL="0" indent="0">
              <a:buNone/>
              <a:defRPr sz="2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69788" indent="0">
              <a:buNone/>
              <a:defRPr sz="1700">
                <a:solidFill>
                  <a:schemeClr val="tx1">
                    <a:tint val="75000"/>
                  </a:schemeClr>
                </a:solidFill>
              </a:defRPr>
            </a:lvl2pPr>
            <a:lvl3pPr marL="939575" indent="0">
              <a:buNone/>
              <a:defRPr sz="1600">
                <a:solidFill>
                  <a:schemeClr val="tx1">
                    <a:tint val="75000"/>
                  </a:schemeClr>
                </a:solidFill>
              </a:defRPr>
            </a:lvl3pPr>
            <a:lvl4pPr marL="1409365" indent="0">
              <a:buNone/>
              <a:defRPr sz="1400">
                <a:solidFill>
                  <a:schemeClr val="tx1">
                    <a:tint val="75000"/>
                  </a:schemeClr>
                </a:solidFill>
              </a:defRPr>
            </a:lvl4pPr>
            <a:lvl5pPr marL="1879152" indent="0">
              <a:buNone/>
              <a:defRPr sz="1400">
                <a:solidFill>
                  <a:schemeClr val="tx1">
                    <a:tint val="75000"/>
                  </a:schemeClr>
                </a:solidFill>
              </a:defRPr>
            </a:lvl5pPr>
            <a:lvl6pPr marL="2348940" indent="0">
              <a:buNone/>
              <a:defRPr sz="1400">
                <a:solidFill>
                  <a:schemeClr val="tx1">
                    <a:tint val="75000"/>
                  </a:schemeClr>
                </a:solidFill>
              </a:defRPr>
            </a:lvl6pPr>
            <a:lvl7pPr marL="2818729" indent="0">
              <a:buNone/>
              <a:defRPr sz="1400">
                <a:solidFill>
                  <a:schemeClr val="tx1">
                    <a:tint val="75000"/>
                  </a:schemeClr>
                </a:solidFill>
              </a:defRPr>
            </a:lvl7pPr>
            <a:lvl8pPr marL="3288515" indent="0">
              <a:buNone/>
              <a:defRPr sz="1400">
                <a:solidFill>
                  <a:schemeClr val="tx1">
                    <a:tint val="75000"/>
                  </a:schemeClr>
                </a:solidFill>
              </a:defRPr>
            </a:lvl8pPr>
            <a:lvl9pPr marL="3758305" indent="0">
              <a:buNone/>
              <a:defRPr sz="1400">
                <a:solidFill>
                  <a:schemeClr val="tx1">
                    <a:tint val="75000"/>
                  </a:schemeClr>
                </a:solidFill>
              </a:defRPr>
            </a:lvl9pPr>
          </a:lstStyle>
          <a:p>
            <a:pPr lvl="0"/>
            <a:r>
              <a:rPr lang="en-US"/>
              <a:t>Click to edit Master text styles</a:t>
            </a:r>
          </a:p>
        </p:txBody>
      </p:sp>
      <p:sp>
        <p:nvSpPr>
          <p:cNvPr id="10" name="Text Placeholder 15"/>
          <p:cNvSpPr>
            <a:spLocks noGrp="1"/>
          </p:cNvSpPr>
          <p:nvPr>
            <p:ph type="body" sz="quarter" idx="10"/>
          </p:nvPr>
        </p:nvSpPr>
        <p:spPr>
          <a:xfrm>
            <a:off x="2328111"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1" name="Text Placeholder 19"/>
          <p:cNvSpPr>
            <a:spLocks noGrp="1"/>
          </p:cNvSpPr>
          <p:nvPr>
            <p:ph type="body" sz="quarter" idx="12"/>
          </p:nvPr>
        </p:nvSpPr>
        <p:spPr>
          <a:xfrm>
            <a:off x="6299200" y="6326605"/>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a:extLst>
              <a:ext uri="{FF2B5EF4-FFF2-40B4-BE49-F238E27FC236}">
                <a16:creationId xmlns:a16="http://schemas.microsoft.com/office/drawing/2014/main" id="{50CE24D7-3612-0B93-DB5C-23B8E3CAAE71}"/>
              </a:ext>
            </a:extLst>
          </p:cNvPr>
          <p:cNvSpPr>
            <a:spLocks noGrp="1"/>
          </p:cNvSpPr>
          <p:nvPr>
            <p:ph type="sldNum" sz="quarter" idx="13"/>
          </p:nvPr>
        </p:nvSpPr>
        <p:spPr>
          <a:xfrm>
            <a:off x="11176000" y="6326188"/>
            <a:ext cx="406400" cy="304800"/>
          </a:xfrm>
        </p:spPr>
        <p:txBody>
          <a:bodyPr/>
          <a:lstStyle>
            <a:lvl1pPr>
              <a:defRPr sz="1000">
                <a:latin typeface="Verdana" panose="020B0604030504040204" pitchFamily="34" charset="0"/>
              </a:defRPr>
            </a:lvl1pPr>
          </a:lstStyle>
          <a:p>
            <a:pPr>
              <a:defRPr/>
            </a:pPr>
            <a:fld id="{985DD304-05EE-4A79-A0A6-F7A70F12D1FA}" type="slidenum">
              <a:rPr lang="en-US" altLang="lv-LV"/>
              <a:pPr>
                <a:defRPr/>
              </a:pPr>
              <a:t>‹#›</a:t>
            </a:fld>
            <a:endParaRPr lang="en-US" altLang="lv-LV"/>
          </a:p>
        </p:txBody>
      </p:sp>
    </p:spTree>
    <p:extLst>
      <p:ext uri="{BB962C8B-B14F-4D97-AF65-F5344CB8AC3E}">
        <p14:creationId xmlns:p14="http://schemas.microsoft.com/office/powerpoint/2010/main" val="2316697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3128E1-7848-17E9-3663-8969864EA0FD}"/>
              </a:ext>
            </a:extLst>
          </p:cNvPr>
          <p:cNvSpPr/>
          <p:nvPr userDrawn="1"/>
        </p:nvSpPr>
        <p:spPr>
          <a:xfrm>
            <a:off x="811213" y="0"/>
            <a:ext cx="720725" cy="722313"/>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2" name="Title 1"/>
          <p:cNvSpPr>
            <a:spLocks noGrp="1"/>
          </p:cNvSpPr>
          <p:nvPr>
            <p:ph type="title"/>
          </p:nvPr>
        </p:nvSpPr>
        <p:spPr>
          <a:xfrm>
            <a:off x="2322094" y="304804"/>
            <a:ext cx="9260305" cy="1066799"/>
          </a:xfrm>
        </p:spPr>
        <p:txBody>
          <a:bodyPr anchor="t">
            <a:normAutofit/>
          </a:bodyPr>
          <a:lstStyle>
            <a:lvl1pPr algn="l">
              <a:defRPr sz="24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sz="half" idx="1"/>
          </p:nvPr>
        </p:nvSpPr>
        <p:spPr>
          <a:xfrm>
            <a:off x="2322096" y="1752601"/>
            <a:ext cx="4339388" cy="437356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243011" y="1752603"/>
            <a:ext cx="4339389" cy="437357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5"/>
          <p:cNvSpPr>
            <a:spLocks noGrp="1"/>
          </p:cNvSpPr>
          <p:nvPr>
            <p:ph type="body" sz="quarter" idx="10"/>
          </p:nvPr>
        </p:nvSpPr>
        <p:spPr>
          <a:xfrm>
            <a:off x="2316079"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3" name="Text Placeholder 19"/>
          <p:cNvSpPr>
            <a:spLocks noGrp="1"/>
          </p:cNvSpPr>
          <p:nvPr>
            <p:ph type="body" sz="quarter" idx="12"/>
          </p:nvPr>
        </p:nvSpPr>
        <p:spPr>
          <a:xfrm>
            <a:off x="6299200" y="6326605"/>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206E7273-8915-9A64-F458-EBBCC7EC9CDF}"/>
              </a:ext>
            </a:extLst>
          </p:cNvPr>
          <p:cNvSpPr>
            <a:spLocks noGrp="1"/>
          </p:cNvSpPr>
          <p:nvPr>
            <p:ph type="sldNum" sz="quarter" idx="13"/>
          </p:nvPr>
        </p:nvSpPr>
        <p:spPr>
          <a:xfrm>
            <a:off x="11176000" y="6326188"/>
            <a:ext cx="406400" cy="304800"/>
          </a:xfrm>
        </p:spPr>
        <p:txBody>
          <a:bodyPr/>
          <a:lstStyle>
            <a:lvl1pPr>
              <a:defRPr sz="1000">
                <a:latin typeface="Verdana" panose="020B0604030504040204" pitchFamily="34" charset="0"/>
              </a:defRPr>
            </a:lvl1pPr>
          </a:lstStyle>
          <a:p>
            <a:pPr>
              <a:defRPr/>
            </a:pPr>
            <a:fld id="{5955AD3C-E374-44E1-A410-A8A07970C312}" type="slidenum">
              <a:rPr lang="en-US" altLang="lv-LV"/>
              <a:pPr>
                <a:defRPr/>
              </a:pPr>
              <a:t>‹#›</a:t>
            </a:fld>
            <a:endParaRPr lang="en-US" altLang="lv-LV"/>
          </a:p>
        </p:txBody>
      </p:sp>
    </p:spTree>
    <p:extLst>
      <p:ext uri="{BB962C8B-B14F-4D97-AF65-F5344CB8AC3E}">
        <p14:creationId xmlns:p14="http://schemas.microsoft.com/office/powerpoint/2010/main" val="357831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BFCAF9-3350-747D-AD64-F4013A8EC2FA}"/>
              </a:ext>
            </a:extLst>
          </p:cNvPr>
          <p:cNvSpPr/>
          <p:nvPr userDrawn="1"/>
        </p:nvSpPr>
        <p:spPr>
          <a:xfrm>
            <a:off x="811213" y="0"/>
            <a:ext cx="720725" cy="722313"/>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15" name="Content Placeholder 2"/>
          <p:cNvSpPr>
            <a:spLocks noGrp="1"/>
          </p:cNvSpPr>
          <p:nvPr>
            <p:ph sz="half" idx="1"/>
          </p:nvPr>
        </p:nvSpPr>
        <p:spPr>
          <a:xfrm>
            <a:off x="2322095" y="2386943"/>
            <a:ext cx="4355431" cy="373922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half" idx="2"/>
          </p:nvPr>
        </p:nvSpPr>
        <p:spPr>
          <a:xfrm>
            <a:off x="7226969" y="2386943"/>
            <a:ext cx="4355431" cy="373923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6"/>
          </p:nvPr>
        </p:nvSpPr>
        <p:spPr>
          <a:xfrm>
            <a:off x="2322095" y="1851948"/>
            <a:ext cx="4355284"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23" name="Text Placeholder 21"/>
          <p:cNvSpPr>
            <a:spLocks noGrp="1"/>
          </p:cNvSpPr>
          <p:nvPr>
            <p:ph type="body" sz="quarter" idx="17"/>
          </p:nvPr>
        </p:nvSpPr>
        <p:spPr>
          <a:xfrm>
            <a:off x="7226969" y="1851956"/>
            <a:ext cx="4355431"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2" name="Text Placeholder 15"/>
          <p:cNvSpPr>
            <a:spLocks noGrp="1"/>
          </p:cNvSpPr>
          <p:nvPr>
            <p:ph type="body" sz="quarter" idx="10"/>
          </p:nvPr>
        </p:nvSpPr>
        <p:spPr>
          <a:xfrm>
            <a:off x="2322094" y="6326605"/>
            <a:ext cx="2635583"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8" name="Text Placeholder 19"/>
          <p:cNvSpPr>
            <a:spLocks noGrp="1"/>
          </p:cNvSpPr>
          <p:nvPr>
            <p:ph type="body" sz="quarter" idx="12"/>
          </p:nvPr>
        </p:nvSpPr>
        <p:spPr>
          <a:xfrm>
            <a:off x="6299200" y="6326605"/>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itle 1"/>
          <p:cNvSpPr>
            <a:spLocks noGrp="1"/>
          </p:cNvSpPr>
          <p:nvPr>
            <p:ph type="title"/>
          </p:nvPr>
        </p:nvSpPr>
        <p:spPr>
          <a:xfrm>
            <a:off x="2322094" y="304804"/>
            <a:ext cx="9260305" cy="1066799"/>
          </a:xfrm>
        </p:spPr>
        <p:txBody>
          <a:bodyPr anchor="t">
            <a:normAutofit/>
          </a:bodyPr>
          <a:lstStyle>
            <a:lvl1pPr algn="l">
              <a:defRPr sz="24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lide Number Placeholder 22">
            <a:extLst>
              <a:ext uri="{FF2B5EF4-FFF2-40B4-BE49-F238E27FC236}">
                <a16:creationId xmlns:a16="http://schemas.microsoft.com/office/drawing/2014/main" id="{A03035C3-781C-E25A-A2DB-458A289B39E0}"/>
              </a:ext>
            </a:extLst>
          </p:cNvPr>
          <p:cNvSpPr>
            <a:spLocks noGrp="1"/>
          </p:cNvSpPr>
          <p:nvPr>
            <p:ph type="sldNum" sz="quarter" idx="18"/>
          </p:nvPr>
        </p:nvSpPr>
        <p:spPr>
          <a:xfrm>
            <a:off x="11176000" y="6326188"/>
            <a:ext cx="406400" cy="304800"/>
          </a:xfrm>
        </p:spPr>
        <p:txBody>
          <a:bodyPr/>
          <a:lstStyle>
            <a:lvl1pPr>
              <a:defRPr sz="1000">
                <a:latin typeface="Verdana" panose="020B0604030504040204" pitchFamily="34" charset="0"/>
              </a:defRPr>
            </a:lvl1pPr>
          </a:lstStyle>
          <a:p>
            <a:pPr>
              <a:defRPr/>
            </a:pPr>
            <a:fld id="{879305AB-7A7C-4A0C-BA68-40543444BFF3}" type="slidenum">
              <a:rPr lang="en-US" altLang="lv-LV"/>
              <a:pPr>
                <a:defRPr/>
              </a:pPr>
              <a:t>‹#›</a:t>
            </a:fld>
            <a:endParaRPr lang="en-US" altLang="lv-LV"/>
          </a:p>
        </p:txBody>
      </p:sp>
    </p:spTree>
    <p:extLst>
      <p:ext uri="{BB962C8B-B14F-4D97-AF65-F5344CB8AC3E}">
        <p14:creationId xmlns:p14="http://schemas.microsoft.com/office/powerpoint/2010/main" val="1337479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D446AE-C083-9D2E-34D2-CBEFAA2A0983}"/>
              </a:ext>
            </a:extLst>
          </p:cNvPr>
          <p:cNvSpPr/>
          <p:nvPr userDrawn="1"/>
        </p:nvSpPr>
        <p:spPr>
          <a:xfrm>
            <a:off x="811213" y="0"/>
            <a:ext cx="720725" cy="722313"/>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13" name="Title 1"/>
          <p:cNvSpPr>
            <a:spLocks noGrp="1"/>
          </p:cNvSpPr>
          <p:nvPr>
            <p:ph type="title"/>
          </p:nvPr>
        </p:nvSpPr>
        <p:spPr>
          <a:xfrm>
            <a:off x="2328111" y="304804"/>
            <a:ext cx="9254289" cy="1066799"/>
          </a:xfrm>
        </p:spPr>
        <p:txBody>
          <a:bodyPr anchor="t">
            <a:normAutofit/>
          </a:bodyPr>
          <a:lstStyle>
            <a:lvl1pPr algn="l">
              <a:defRPr sz="24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8" name="Text Placeholder 15"/>
          <p:cNvSpPr>
            <a:spLocks noGrp="1"/>
          </p:cNvSpPr>
          <p:nvPr>
            <p:ph type="body" sz="quarter" idx="10"/>
          </p:nvPr>
        </p:nvSpPr>
        <p:spPr>
          <a:xfrm>
            <a:off x="2328111"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1" name="Text Placeholder 19"/>
          <p:cNvSpPr>
            <a:spLocks noGrp="1"/>
          </p:cNvSpPr>
          <p:nvPr>
            <p:ph type="body" sz="quarter" idx="12"/>
          </p:nvPr>
        </p:nvSpPr>
        <p:spPr>
          <a:xfrm>
            <a:off x="6299200" y="6326605"/>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3" name="Slide Number Placeholder 22">
            <a:extLst>
              <a:ext uri="{FF2B5EF4-FFF2-40B4-BE49-F238E27FC236}">
                <a16:creationId xmlns:a16="http://schemas.microsoft.com/office/drawing/2014/main" id="{450C0AAF-E607-558F-72E7-00FA253FFE79}"/>
              </a:ext>
            </a:extLst>
          </p:cNvPr>
          <p:cNvSpPr>
            <a:spLocks noGrp="1"/>
          </p:cNvSpPr>
          <p:nvPr>
            <p:ph type="sldNum" sz="quarter" idx="13"/>
          </p:nvPr>
        </p:nvSpPr>
        <p:spPr>
          <a:xfrm>
            <a:off x="11176000" y="6326188"/>
            <a:ext cx="406400" cy="304800"/>
          </a:xfrm>
        </p:spPr>
        <p:txBody>
          <a:bodyPr/>
          <a:lstStyle>
            <a:lvl1pPr>
              <a:defRPr sz="1000">
                <a:latin typeface="Verdana" panose="020B0604030504040204" pitchFamily="34" charset="0"/>
              </a:defRPr>
            </a:lvl1pPr>
          </a:lstStyle>
          <a:p>
            <a:pPr>
              <a:defRPr/>
            </a:pPr>
            <a:fld id="{79049FA2-4CEB-45BC-BA28-67BEAC1BB834}" type="slidenum">
              <a:rPr lang="en-US" altLang="lv-LV"/>
              <a:pPr>
                <a:defRPr/>
              </a:pPr>
              <a:t>‹#›</a:t>
            </a:fld>
            <a:endParaRPr lang="en-US" altLang="lv-LV"/>
          </a:p>
        </p:txBody>
      </p:sp>
    </p:spTree>
    <p:extLst>
      <p:ext uri="{BB962C8B-B14F-4D97-AF65-F5344CB8AC3E}">
        <p14:creationId xmlns:p14="http://schemas.microsoft.com/office/powerpoint/2010/main" val="1371632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F864B9-C719-1F1F-46F9-6AF67386D909}"/>
              </a:ext>
            </a:extLst>
          </p:cNvPr>
          <p:cNvSpPr/>
          <p:nvPr userDrawn="1"/>
        </p:nvSpPr>
        <p:spPr>
          <a:xfrm>
            <a:off x="811213" y="0"/>
            <a:ext cx="720725" cy="722313"/>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9" name="Text Placeholder 15"/>
          <p:cNvSpPr>
            <a:spLocks noGrp="1"/>
          </p:cNvSpPr>
          <p:nvPr>
            <p:ph type="body" sz="quarter" idx="10"/>
          </p:nvPr>
        </p:nvSpPr>
        <p:spPr>
          <a:xfrm>
            <a:off x="2328111"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299200" y="6326605"/>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3" name="Slide Number Placeholder 22">
            <a:extLst>
              <a:ext uri="{FF2B5EF4-FFF2-40B4-BE49-F238E27FC236}">
                <a16:creationId xmlns:a16="http://schemas.microsoft.com/office/drawing/2014/main" id="{2F604BF1-8598-2E8A-F76C-2339A474324A}"/>
              </a:ext>
            </a:extLst>
          </p:cNvPr>
          <p:cNvSpPr>
            <a:spLocks noGrp="1"/>
          </p:cNvSpPr>
          <p:nvPr>
            <p:ph type="sldNum" sz="quarter" idx="13"/>
          </p:nvPr>
        </p:nvSpPr>
        <p:spPr>
          <a:xfrm>
            <a:off x="11176000" y="6326188"/>
            <a:ext cx="406400" cy="304800"/>
          </a:xfrm>
        </p:spPr>
        <p:txBody>
          <a:bodyPr/>
          <a:lstStyle>
            <a:lvl1pPr>
              <a:defRPr sz="1000">
                <a:latin typeface="Verdana" panose="020B0604030504040204" pitchFamily="34" charset="0"/>
              </a:defRPr>
            </a:lvl1pPr>
          </a:lstStyle>
          <a:p>
            <a:pPr>
              <a:defRPr/>
            </a:pPr>
            <a:fld id="{0C7A04C2-EED9-41E6-B7AE-34817378D875}" type="slidenum">
              <a:rPr lang="en-US" altLang="lv-LV"/>
              <a:pPr>
                <a:defRPr/>
              </a:pPr>
              <a:t>‹#›</a:t>
            </a:fld>
            <a:endParaRPr lang="en-US" altLang="lv-LV"/>
          </a:p>
        </p:txBody>
      </p:sp>
    </p:spTree>
    <p:extLst>
      <p:ext uri="{BB962C8B-B14F-4D97-AF65-F5344CB8AC3E}">
        <p14:creationId xmlns:p14="http://schemas.microsoft.com/office/powerpoint/2010/main" val="2324708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6E4350-D894-C594-1B5F-AF37B1C83D2A}"/>
              </a:ext>
            </a:extLst>
          </p:cNvPr>
          <p:cNvSpPr/>
          <p:nvPr userDrawn="1"/>
        </p:nvSpPr>
        <p:spPr>
          <a:xfrm>
            <a:off x="811213" y="0"/>
            <a:ext cx="720725" cy="722313"/>
          </a:xfrm>
          <a:prstGeom prst="rect">
            <a:avLst/>
          </a:prstGeom>
          <a:solidFill>
            <a:srgbClr val="9D22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2" name="Title 1"/>
          <p:cNvSpPr>
            <a:spLocks noGrp="1"/>
          </p:cNvSpPr>
          <p:nvPr>
            <p:ph type="title"/>
          </p:nvPr>
        </p:nvSpPr>
        <p:spPr>
          <a:xfrm>
            <a:off x="2329449" y="272885"/>
            <a:ext cx="4513847" cy="1162051"/>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068553" y="273054"/>
            <a:ext cx="4513847" cy="5853128"/>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329449" y="1435029"/>
            <a:ext cx="4513847" cy="469106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a:t>Click to edit Master text styles</a:t>
            </a:r>
          </a:p>
        </p:txBody>
      </p:sp>
      <p:sp>
        <p:nvSpPr>
          <p:cNvPr id="15" name="Text Placeholder 15"/>
          <p:cNvSpPr>
            <a:spLocks noGrp="1"/>
          </p:cNvSpPr>
          <p:nvPr>
            <p:ph type="body" sz="quarter" idx="10"/>
          </p:nvPr>
        </p:nvSpPr>
        <p:spPr>
          <a:xfrm>
            <a:off x="2328111"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6" name="Text Placeholder 19"/>
          <p:cNvSpPr>
            <a:spLocks noGrp="1"/>
          </p:cNvSpPr>
          <p:nvPr>
            <p:ph type="body" sz="quarter" idx="12"/>
          </p:nvPr>
        </p:nvSpPr>
        <p:spPr>
          <a:xfrm>
            <a:off x="6299200" y="6326605"/>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27E145BC-784B-65EC-6CC1-8212D41EFFA4}"/>
              </a:ext>
            </a:extLst>
          </p:cNvPr>
          <p:cNvSpPr>
            <a:spLocks noGrp="1"/>
          </p:cNvSpPr>
          <p:nvPr>
            <p:ph type="sldNum" sz="quarter" idx="13"/>
          </p:nvPr>
        </p:nvSpPr>
        <p:spPr>
          <a:xfrm>
            <a:off x="11176000" y="6326188"/>
            <a:ext cx="406400" cy="304800"/>
          </a:xfrm>
        </p:spPr>
        <p:txBody>
          <a:bodyPr/>
          <a:lstStyle>
            <a:lvl1pPr>
              <a:defRPr sz="1000">
                <a:latin typeface="Verdana" panose="020B0604030504040204" pitchFamily="34" charset="0"/>
              </a:defRPr>
            </a:lvl1pPr>
          </a:lstStyle>
          <a:p>
            <a:pPr>
              <a:defRPr/>
            </a:pPr>
            <a:fld id="{6101D996-0EC2-4BDD-9B21-8CAA407F8CD8}" type="slidenum">
              <a:rPr lang="en-US" altLang="lv-LV"/>
              <a:pPr>
                <a:defRPr/>
              </a:pPr>
              <a:t>‹#›</a:t>
            </a:fld>
            <a:endParaRPr lang="en-US" altLang="lv-LV"/>
          </a:p>
        </p:txBody>
      </p:sp>
    </p:spTree>
    <p:extLst>
      <p:ext uri="{BB962C8B-B14F-4D97-AF65-F5344CB8AC3E}">
        <p14:creationId xmlns:p14="http://schemas.microsoft.com/office/powerpoint/2010/main" val="2237339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A9D34246-C624-407D-A101-DC47AEF18A38}"/>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336BB32B-B1D8-475E-AA7C-FFDEBFE67B70}"/>
              </a:ext>
            </a:extLst>
          </p:cNvPr>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887B5F94-3C0A-4799-922B-5CC1F567933F}"/>
              </a:ext>
            </a:extLst>
          </p:cNvPr>
          <p:cNvSpPr>
            <a:spLocks noGrp="1"/>
          </p:cNvSpPr>
          <p:nvPr>
            <p:ph type="dt" sz="half" idx="10"/>
          </p:nvPr>
        </p:nvSpPr>
        <p:spPr/>
        <p:txBody>
          <a:bodyPr/>
          <a:lstStyle/>
          <a:p>
            <a:fld id="{BC7DA2A1-0DD2-4B20-8DC9-1458AA07EB65}" type="datetimeFigureOut">
              <a:rPr lang="lv-LV" smtClean="0"/>
              <a:t>12.10.2023</a:t>
            </a:fld>
            <a:endParaRPr lang="lv-LV"/>
          </a:p>
        </p:txBody>
      </p:sp>
      <p:sp>
        <p:nvSpPr>
          <p:cNvPr id="5" name="Kājenes vietturis 4">
            <a:extLst>
              <a:ext uri="{FF2B5EF4-FFF2-40B4-BE49-F238E27FC236}">
                <a16:creationId xmlns:a16="http://schemas.microsoft.com/office/drawing/2014/main" id="{2D0E56A1-41F2-4F51-BB64-DE8491FA10EC}"/>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8A82DC55-EA84-4C43-86CB-A8437C0F2F8A}"/>
              </a:ext>
            </a:extLst>
          </p:cNvPr>
          <p:cNvSpPr>
            <a:spLocks noGrp="1"/>
          </p:cNvSpPr>
          <p:nvPr>
            <p:ph type="sldNum" sz="quarter" idx="12"/>
          </p:nvPr>
        </p:nvSpPr>
        <p:spPr/>
        <p:txBody>
          <a:bodyPr/>
          <a:lstStyle/>
          <a:p>
            <a:fld id="{E897EDD9-4A8B-47E5-9421-111F7AFD01E7}" type="slidenum">
              <a:rPr lang="lv-LV" smtClean="0"/>
              <a:t>‹#›</a:t>
            </a:fld>
            <a:endParaRPr lang="lv-LV"/>
          </a:p>
        </p:txBody>
      </p:sp>
    </p:spTree>
    <p:extLst>
      <p:ext uri="{BB962C8B-B14F-4D97-AF65-F5344CB8AC3E}">
        <p14:creationId xmlns:p14="http://schemas.microsoft.com/office/powerpoint/2010/main" val="1293245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81999CAA-FD3C-FE93-62FA-81D99CDD91D4}"/>
              </a:ext>
            </a:extLst>
          </p:cNvPr>
          <p:cNvPicPr>
            <a:picLocks noChangeAspect="1" noChangeArrowheads="1"/>
          </p:cNvPicPr>
          <p:nvPr userDrawn="1"/>
        </p:nvPicPr>
        <p:blipFill>
          <a:blip r:embed="rId2" cstate="hqprint">
            <a:extLst>
              <a:ext uri="{28A0092B-C50C-407E-A947-70E740481C1C}">
                <a14:useLocalDpi xmlns:a14="http://schemas.microsoft.com/office/drawing/2010/main" val="0"/>
              </a:ext>
            </a:extLst>
          </a:blip>
          <a:srcRect/>
          <a:stretch>
            <a:fillRect/>
          </a:stretch>
        </p:blipFill>
        <p:spPr bwMode="auto">
          <a:xfrm>
            <a:off x="5232400" y="906463"/>
            <a:ext cx="17272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
        <p:nvSpPr>
          <p:cNvPr id="1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1924039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867CA342-19A6-3D6D-8AAD-EA81B087F5AF}"/>
              </a:ext>
            </a:extLst>
          </p:cNvPr>
          <p:cNvSpPr>
            <a:spLocks noGrp="1"/>
          </p:cNvSpPr>
          <p:nvPr>
            <p:ph type="dt" sz="half" idx="10"/>
          </p:nvPr>
        </p:nvSpPr>
        <p:spPr/>
        <p:txBody>
          <a:bodyPr/>
          <a:lstStyle>
            <a:lvl1pPr>
              <a:defRPr/>
            </a:lvl1pPr>
          </a:lstStyle>
          <a:p>
            <a:pPr>
              <a:defRPr/>
            </a:pPr>
            <a:fld id="{5AD83164-3ABB-4C5E-85DB-15049EA6B6AC}" type="datetimeFigureOut">
              <a:rPr lang="lv-LV"/>
              <a:pPr>
                <a:defRPr/>
              </a:pPr>
              <a:t>12.10.2023</a:t>
            </a:fld>
            <a:endParaRPr lang="lv-LV"/>
          </a:p>
        </p:txBody>
      </p:sp>
      <p:sp>
        <p:nvSpPr>
          <p:cNvPr id="5" name="Footer Placeholder 4">
            <a:extLst>
              <a:ext uri="{FF2B5EF4-FFF2-40B4-BE49-F238E27FC236}">
                <a16:creationId xmlns:a16="http://schemas.microsoft.com/office/drawing/2014/main" id="{7B4905FB-5129-F1BB-7F2E-11925D5C13B3}"/>
              </a:ext>
            </a:extLst>
          </p:cNvPr>
          <p:cNvSpPr>
            <a:spLocks noGrp="1"/>
          </p:cNvSpPr>
          <p:nvPr>
            <p:ph type="ftr" sz="quarter" idx="11"/>
          </p:nvPr>
        </p:nvSpPr>
        <p:spPr/>
        <p:txBody>
          <a:bodyPr/>
          <a:lstStyle>
            <a:lvl1pPr>
              <a:defRPr/>
            </a:lvl1pPr>
          </a:lstStyle>
          <a:p>
            <a:pPr>
              <a:defRPr/>
            </a:pPr>
            <a:endParaRPr lang="lv-LV"/>
          </a:p>
        </p:txBody>
      </p:sp>
      <p:sp>
        <p:nvSpPr>
          <p:cNvPr id="6" name="Slide Number Placeholder 5">
            <a:extLst>
              <a:ext uri="{FF2B5EF4-FFF2-40B4-BE49-F238E27FC236}">
                <a16:creationId xmlns:a16="http://schemas.microsoft.com/office/drawing/2014/main" id="{1AB38305-0634-0984-137F-D8512F417FD5}"/>
              </a:ext>
            </a:extLst>
          </p:cNvPr>
          <p:cNvSpPr>
            <a:spLocks noGrp="1"/>
          </p:cNvSpPr>
          <p:nvPr>
            <p:ph type="sldNum" sz="quarter" idx="12"/>
          </p:nvPr>
        </p:nvSpPr>
        <p:spPr/>
        <p:txBody>
          <a:bodyPr/>
          <a:lstStyle>
            <a:lvl1pPr>
              <a:defRPr/>
            </a:lvl1pPr>
          </a:lstStyle>
          <a:p>
            <a:pPr>
              <a:defRPr/>
            </a:pPr>
            <a:fld id="{53120606-C2BE-46EB-9D6D-6722B4CC522C}" type="slidenum">
              <a:rPr lang="lv-LV"/>
              <a:pPr>
                <a:defRPr/>
              </a:pPr>
              <a:t>‹#›</a:t>
            </a:fld>
            <a:endParaRPr lang="lv-LV"/>
          </a:p>
        </p:txBody>
      </p:sp>
    </p:spTree>
    <p:extLst>
      <p:ext uri="{BB962C8B-B14F-4D97-AF65-F5344CB8AC3E}">
        <p14:creationId xmlns:p14="http://schemas.microsoft.com/office/powerpoint/2010/main" val="1002432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034081C3-8B99-429A-847C-6285560681A2}"/>
              </a:ext>
            </a:extLst>
          </p:cNvPr>
          <p:cNvSpPr>
            <a:spLocks noGrp="1"/>
          </p:cNvSpPr>
          <p:nvPr>
            <p:ph type="title"/>
          </p:nvPr>
        </p:nvSpPr>
        <p:spPr>
          <a:xfrm>
            <a:off x="831850" y="1709738"/>
            <a:ext cx="10515600" cy="2852737"/>
          </a:xfrm>
        </p:spPr>
        <p:txBody>
          <a:bodyPr anchor="b"/>
          <a:lstStyle>
            <a:lvl1pPr>
              <a:defRPr sz="6000"/>
            </a:lvl1pPr>
          </a:lstStyle>
          <a:p>
            <a:r>
              <a:rPr lang="lv-LV"/>
              <a:t>Rediģēt šablona virsraksta stilu</a:t>
            </a:r>
          </a:p>
        </p:txBody>
      </p:sp>
      <p:sp>
        <p:nvSpPr>
          <p:cNvPr id="3" name="Teksta vietturis 2">
            <a:extLst>
              <a:ext uri="{FF2B5EF4-FFF2-40B4-BE49-F238E27FC236}">
                <a16:creationId xmlns:a16="http://schemas.microsoft.com/office/drawing/2014/main" id="{6E0F2EE6-4A05-4A15-A156-2BC12A8801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a:t>Noklikšķiniet, lai rediģētu šablona teksta stilus</a:t>
            </a:r>
          </a:p>
        </p:txBody>
      </p:sp>
      <p:sp>
        <p:nvSpPr>
          <p:cNvPr id="4" name="Datuma vietturis 3">
            <a:extLst>
              <a:ext uri="{FF2B5EF4-FFF2-40B4-BE49-F238E27FC236}">
                <a16:creationId xmlns:a16="http://schemas.microsoft.com/office/drawing/2014/main" id="{485D0A8B-6822-4766-B6CB-A44ACCD33E43}"/>
              </a:ext>
            </a:extLst>
          </p:cNvPr>
          <p:cNvSpPr>
            <a:spLocks noGrp="1"/>
          </p:cNvSpPr>
          <p:nvPr>
            <p:ph type="dt" sz="half" idx="10"/>
          </p:nvPr>
        </p:nvSpPr>
        <p:spPr/>
        <p:txBody>
          <a:bodyPr/>
          <a:lstStyle/>
          <a:p>
            <a:fld id="{BC7DA2A1-0DD2-4B20-8DC9-1458AA07EB65}" type="datetimeFigureOut">
              <a:rPr lang="lv-LV" smtClean="0"/>
              <a:t>12.10.2023</a:t>
            </a:fld>
            <a:endParaRPr lang="lv-LV"/>
          </a:p>
        </p:txBody>
      </p:sp>
      <p:sp>
        <p:nvSpPr>
          <p:cNvPr id="5" name="Kājenes vietturis 4">
            <a:extLst>
              <a:ext uri="{FF2B5EF4-FFF2-40B4-BE49-F238E27FC236}">
                <a16:creationId xmlns:a16="http://schemas.microsoft.com/office/drawing/2014/main" id="{3A664B84-9B86-436F-AE00-6547B2354FE8}"/>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74C2B2EA-D00A-430F-920D-D1F1597385B3}"/>
              </a:ext>
            </a:extLst>
          </p:cNvPr>
          <p:cNvSpPr>
            <a:spLocks noGrp="1"/>
          </p:cNvSpPr>
          <p:nvPr>
            <p:ph type="sldNum" sz="quarter" idx="12"/>
          </p:nvPr>
        </p:nvSpPr>
        <p:spPr/>
        <p:txBody>
          <a:bodyPr/>
          <a:lstStyle/>
          <a:p>
            <a:fld id="{E897EDD9-4A8B-47E5-9421-111F7AFD01E7}" type="slidenum">
              <a:rPr lang="lv-LV" smtClean="0"/>
              <a:t>‹#›</a:t>
            </a:fld>
            <a:endParaRPr lang="lv-LV"/>
          </a:p>
        </p:txBody>
      </p:sp>
    </p:spTree>
    <p:extLst>
      <p:ext uri="{BB962C8B-B14F-4D97-AF65-F5344CB8AC3E}">
        <p14:creationId xmlns:p14="http://schemas.microsoft.com/office/powerpoint/2010/main" val="1549532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0D67DB31-3232-4EBC-ACFC-D2EFD7C09B10}"/>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05D85843-6432-47F4-A9E1-DC5E2F6A4CB1}"/>
              </a:ext>
            </a:extLst>
          </p:cNvPr>
          <p:cNvSpPr>
            <a:spLocks noGrp="1"/>
          </p:cNvSpPr>
          <p:nvPr>
            <p:ph sz="half" idx="1"/>
          </p:nvPr>
        </p:nvSpPr>
        <p:spPr>
          <a:xfrm>
            <a:off x="838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a:extLst>
              <a:ext uri="{FF2B5EF4-FFF2-40B4-BE49-F238E27FC236}">
                <a16:creationId xmlns:a16="http://schemas.microsoft.com/office/drawing/2014/main" id="{CD2664AA-DDF3-428F-84C3-008CE28DBB79}"/>
              </a:ext>
            </a:extLst>
          </p:cNvPr>
          <p:cNvSpPr>
            <a:spLocks noGrp="1"/>
          </p:cNvSpPr>
          <p:nvPr>
            <p:ph sz="half" idx="2"/>
          </p:nvPr>
        </p:nvSpPr>
        <p:spPr>
          <a:xfrm>
            <a:off x="6172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4">
            <a:extLst>
              <a:ext uri="{FF2B5EF4-FFF2-40B4-BE49-F238E27FC236}">
                <a16:creationId xmlns:a16="http://schemas.microsoft.com/office/drawing/2014/main" id="{5122E0CC-BAEC-466D-B43C-1D8E33A3DFAD}"/>
              </a:ext>
            </a:extLst>
          </p:cNvPr>
          <p:cNvSpPr>
            <a:spLocks noGrp="1"/>
          </p:cNvSpPr>
          <p:nvPr>
            <p:ph type="dt" sz="half" idx="10"/>
          </p:nvPr>
        </p:nvSpPr>
        <p:spPr/>
        <p:txBody>
          <a:bodyPr/>
          <a:lstStyle/>
          <a:p>
            <a:fld id="{BC7DA2A1-0DD2-4B20-8DC9-1458AA07EB65}" type="datetimeFigureOut">
              <a:rPr lang="lv-LV" smtClean="0"/>
              <a:t>12.10.2023</a:t>
            </a:fld>
            <a:endParaRPr lang="lv-LV"/>
          </a:p>
        </p:txBody>
      </p:sp>
      <p:sp>
        <p:nvSpPr>
          <p:cNvPr id="6" name="Kājenes vietturis 5">
            <a:extLst>
              <a:ext uri="{FF2B5EF4-FFF2-40B4-BE49-F238E27FC236}">
                <a16:creationId xmlns:a16="http://schemas.microsoft.com/office/drawing/2014/main" id="{CA86EE6F-329E-4140-BA7C-AC29038A0D93}"/>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404DA35F-FB11-4A0E-A555-96AFA7667A3B}"/>
              </a:ext>
            </a:extLst>
          </p:cNvPr>
          <p:cNvSpPr>
            <a:spLocks noGrp="1"/>
          </p:cNvSpPr>
          <p:nvPr>
            <p:ph type="sldNum" sz="quarter" idx="12"/>
          </p:nvPr>
        </p:nvSpPr>
        <p:spPr/>
        <p:txBody>
          <a:bodyPr/>
          <a:lstStyle/>
          <a:p>
            <a:fld id="{E897EDD9-4A8B-47E5-9421-111F7AFD01E7}" type="slidenum">
              <a:rPr lang="lv-LV" smtClean="0"/>
              <a:t>‹#›</a:t>
            </a:fld>
            <a:endParaRPr lang="lv-LV"/>
          </a:p>
        </p:txBody>
      </p:sp>
    </p:spTree>
    <p:extLst>
      <p:ext uri="{BB962C8B-B14F-4D97-AF65-F5344CB8AC3E}">
        <p14:creationId xmlns:p14="http://schemas.microsoft.com/office/powerpoint/2010/main" val="119047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FDB8869-9EBA-47BD-8113-5674EC4CE946}"/>
              </a:ext>
            </a:extLst>
          </p:cNvPr>
          <p:cNvSpPr>
            <a:spLocks noGrp="1"/>
          </p:cNvSpPr>
          <p:nvPr>
            <p:ph type="title"/>
          </p:nvPr>
        </p:nvSpPr>
        <p:spPr>
          <a:xfrm>
            <a:off x="839788" y="365125"/>
            <a:ext cx="10515600" cy="1325563"/>
          </a:xfrm>
        </p:spPr>
        <p:txBody>
          <a:bodyPr/>
          <a:lstStyle/>
          <a:p>
            <a:r>
              <a:rPr lang="lv-LV"/>
              <a:t>Rediģēt šablona virsraksta stilu</a:t>
            </a:r>
          </a:p>
        </p:txBody>
      </p:sp>
      <p:sp>
        <p:nvSpPr>
          <p:cNvPr id="3" name="Teksta vietturis 2">
            <a:extLst>
              <a:ext uri="{FF2B5EF4-FFF2-40B4-BE49-F238E27FC236}">
                <a16:creationId xmlns:a16="http://schemas.microsoft.com/office/drawing/2014/main" id="{EEC52228-ABDA-40B5-A621-4C2A24FDCA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Satura vietturis 3">
            <a:extLst>
              <a:ext uri="{FF2B5EF4-FFF2-40B4-BE49-F238E27FC236}">
                <a16:creationId xmlns:a16="http://schemas.microsoft.com/office/drawing/2014/main" id="{AF8CFE1C-9EAA-4692-BE3E-C6109A651BA5}"/>
              </a:ext>
            </a:extLst>
          </p:cNvPr>
          <p:cNvSpPr>
            <a:spLocks noGrp="1"/>
          </p:cNvSpPr>
          <p:nvPr>
            <p:ph sz="half" idx="2"/>
          </p:nvPr>
        </p:nvSpPr>
        <p:spPr>
          <a:xfrm>
            <a:off x="839788" y="2505075"/>
            <a:ext cx="5157787"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a:extLst>
              <a:ext uri="{FF2B5EF4-FFF2-40B4-BE49-F238E27FC236}">
                <a16:creationId xmlns:a16="http://schemas.microsoft.com/office/drawing/2014/main" id="{048FBB7D-E1D1-4B98-8A73-1F61B7998A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Satura vietturis 5">
            <a:extLst>
              <a:ext uri="{FF2B5EF4-FFF2-40B4-BE49-F238E27FC236}">
                <a16:creationId xmlns:a16="http://schemas.microsoft.com/office/drawing/2014/main" id="{9D0CDB1C-8B15-44F8-BFB4-F56613001B46}"/>
              </a:ext>
            </a:extLst>
          </p:cNvPr>
          <p:cNvSpPr>
            <a:spLocks noGrp="1"/>
          </p:cNvSpPr>
          <p:nvPr>
            <p:ph sz="quarter" idx="4"/>
          </p:nvPr>
        </p:nvSpPr>
        <p:spPr>
          <a:xfrm>
            <a:off x="6172200" y="2505075"/>
            <a:ext cx="5183188"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6">
            <a:extLst>
              <a:ext uri="{FF2B5EF4-FFF2-40B4-BE49-F238E27FC236}">
                <a16:creationId xmlns:a16="http://schemas.microsoft.com/office/drawing/2014/main" id="{F73391FB-3EE7-444A-811B-526AACE1F66F}"/>
              </a:ext>
            </a:extLst>
          </p:cNvPr>
          <p:cNvSpPr>
            <a:spLocks noGrp="1"/>
          </p:cNvSpPr>
          <p:nvPr>
            <p:ph type="dt" sz="half" idx="10"/>
          </p:nvPr>
        </p:nvSpPr>
        <p:spPr/>
        <p:txBody>
          <a:bodyPr/>
          <a:lstStyle/>
          <a:p>
            <a:fld id="{BC7DA2A1-0DD2-4B20-8DC9-1458AA07EB65}" type="datetimeFigureOut">
              <a:rPr lang="lv-LV" smtClean="0"/>
              <a:t>12.10.2023</a:t>
            </a:fld>
            <a:endParaRPr lang="lv-LV"/>
          </a:p>
        </p:txBody>
      </p:sp>
      <p:sp>
        <p:nvSpPr>
          <p:cNvPr id="8" name="Kājenes vietturis 7">
            <a:extLst>
              <a:ext uri="{FF2B5EF4-FFF2-40B4-BE49-F238E27FC236}">
                <a16:creationId xmlns:a16="http://schemas.microsoft.com/office/drawing/2014/main" id="{B530F9B4-F487-42A1-A5A4-9BFE5DEEF5BE}"/>
              </a:ext>
            </a:extLst>
          </p:cNvPr>
          <p:cNvSpPr>
            <a:spLocks noGrp="1"/>
          </p:cNvSpPr>
          <p:nvPr>
            <p:ph type="ftr" sz="quarter" idx="11"/>
          </p:nvPr>
        </p:nvSpPr>
        <p:spPr/>
        <p:txBody>
          <a:bodyPr/>
          <a:lstStyle/>
          <a:p>
            <a:endParaRPr lang="lv-LV"/>
          </a:p>
        </p:txBody>
      </p:sp>
      <p:sp>
        <p:nvSpPr>
          <p:cNvPr id="9" name="Slaida numura vietturis 8">
            <a:extLst>
              <a:ext uri="{FF2B5EF4-FFF2-40B4-BE49-F238E27FC236}">
                <a16:creationId xmlns:a16="http://schemas.microsoft.com/office/drawing/2014/main" id="{12860E54-EC85-4D74-A748-1610E6FE4798}"/>
              </a:ext>
            </a:extLst>
          </p:cNvPr>
          <p:cNvSpPr>
            <a:spLocks noGrp="1"/>
          </p:cNvSpPr>
          <p:nvPr>
            <p:ph type="sldNum" sz="quarter" idx="12"/>
          </p:nvPr>
        </p:nvSpPr>
        <p:spPr/>
        <p:txBody>
          <a:bodyPr/>
          <a:lstStyle/>
          <a:p>
            <a:fld id="{E897EDD9-4A8B-47E5-9421-111F7AFD01E7}" type="slidenum">
              <a:rPr lang="lv-LV" smtClean="0"/>
              <a:t>‹#›</a:t>
            </a:fld>
            <a:endParaRPr lang="lv-LV"/>
          </a:p>
        </p:txBody>
      </p:sp>
    </p:spTree>
    <p:extLst>
      <p:ext uri="{BB962C8B-B14F-4D97-AF65-F5344CB8AC3E}">
        <p14:creationId xmlns:p14="http://schemas.microsoft.com/office/powerpoint/2010/main" val="480183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0CF2EE6-C83F-475F-B223-F6B5AB5A320F}"/>
              </a:ext>
            </a:extLst>
          </p:cNvPr>
          <p:cNvSpPr>
            <a:spLocks noGrp="1"/>
          </p:cNvSpPr>
          <p:nvPr>
            <p:ph type="title"/>
          </p:nvPr>
        </p:nvSpPr>
        <p:spPr/>
        <p:txBody>
          <a:bodyPr/>
          <a:lstStyle/>
          <a:p>
            <a:r>
              <a:rPr lang="lv-LV"/>
              <a:t>Rediģēt šablona virsraksta stilu</a:t>
            </a:r>
          </a:p>
        </p:txBody>
      </p:sp>
      <p:sp>
        <p:nvSpPr>
          <p:cNvPr id="3" name="Datuma vietturis 2">
            <a:extLst>
              <a:ext uri="{FF2B5EF4-FFF2-40B4-BE49-F238E27FC236}">
                <a16:creationId xmlns:a16="http://schemas.microsoft.com/office/drawing/2014/main" id="{775CF44D-4DC8-48E1-A792-01C04B4AAD32}"/>
              </a:ext>
            </a:extLst>
          </p:cNvPr>
          <p:cNvSpPr>
            <a:spLocks noGrp="1"/>
          </p:cNvSpPr>
          <p:nvPr>
            <p:ph type="dt" sz="half" idx="10"/>
          </p:nvPr>
        </p:nvSpPr>
        <p:spPr/>
        <p:txBody>
          <a:bodyPr/>
          <a:lstStyle/>
          <a:p>
            <a:fld id="{BC7DA2A1-0DD2-4B20-8DC9-1458AA07EB65}" type="datetimeFigureOut">
              <a:rPr lang="lv-LV" smtClean="0"/>
              <a:t>12.10.2023</a:t>
            </a:fld>
            <a:endParaRPr lang="lv-LV"/>
          </a:p>
        </p:txBody>
      </p:sp>
      <p:sp>
        <p:nvSpPr>
          <p:cNvPr id="4" name="Kājenes vietturis 3">
            <a:extLst>
              <a:ext uri="{FF2B5EF4-FFF2-40B4-BE49-F238E27FC236}">
                <a16:creationId xmlns:a16="http://schemas.microsoft.com/office/drawing/2014/main" id="{CF38FCBE-35FB-4A98-A1CD-85B5EFFE72AE}"/>
              </a:ext>
            </a:extLst>
          </p:cNvPr>
          <p:cNvSpPr>
            <a:spLocks noGrp="1"/>
          </p:cNvSpPr>
          <p:nvPr>
            <p:ph type="ftr" sz="quarter" idx="11"/>
          </p:nvPr>
        </p:nvSpPr>
        <p:spPr/>
        <p:txBody>
          <a:bodyPr/>
          <a:lstStyle/>
          <a:p>
            <a:endParaRPr lang="lv-LV"/>
          </a:p>
        </p:txBody>
      </p:sp>
      <p:sp>
        <p:nvSpPr>
          <p:cNvPr id="5" name="Slaida numura vietturis 4">
            <a:extLst>
              <a:ext uri="{FF2B5EF4-FFF2-40B4-BE49-F238E27FC236}">
                <a16:creationId xmlns:a16="http://schemas.microsoft.com/office/drawing/2014/main" id="{EF847E22-6053-480C-80F3-185041F9E10F}"/>
              </a:ext>
            </a:extLst>
          </p:cNvPr>
          <p:cNvSpPr>
            <a:spLocks noGrp="1"/>
          </p:cNvSpPr>
          <p:nvPr>
            <p:ph type="sldNum" sz="quarter" idx="12"/>
          </p:nvPr>
        </p:nvSpPr>
        <p:spPr/>
        <p:txBody>
          <a:bodyPr/>
          <a:lstStyle/>
          <a:p>
            <a:fld id="{E897EDD9-4A8B-47E5-9421-111F7AFD01E7}" type="slidenum">
              <a:rPr lang="lv-LV" smtClean="0"/>
              <a:t>‹#›</a:t>
            </a:fld>
            <a:endParaRPr lang="lv-LV"/>
          </a:p>
        </p:txBody>
      </p:sp>
    </p:spTree>
    <p:extLst>
      <p:ext uri="{BB962C8B-B14F-4D97-AF65-F5344CB8AC3E}">
        <p14:creationId xmlns:p14="http://schemas.microsoft.com/office/powerpoint/2010/main" val="2045486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id="{6639E3E4-CB48-4091-9734-2601F1FBE9E7}"/>
              </a:ext>
            </a:extLst>
          </p:cNvPr>
          <p:cNvSpPr>
            <a:spLocks noGrp="1"/>
          </p:cNvSpPr>
          <p:nvPr>
            <p:ph type="dt" sz="half" idx="10"/>
          </p:nvPr>
        </p:nvSpPr>
        <p:spPr/>
        <p:txBody>
          <a:bodyPr/>
          <a:lstStyle/>
          <a:p>
            <a:fld id="{BC7DA2A1-0DD2-4B20-8DC9-1458AA07EB65}" type="datetimeFigureOut">
              <a:rPr lang="lv-LV" smtClean="0"/>
              <a:t>12.10.2023</a:t>
            </a:fld>
            <a:endParaRPr lang="lv-LV"/>
          </a:p>
        </p:txBody>
      </p:sp>
      <p:sp>
        <p:nvSpPr>
          <p:cNvPr id="3" name="Kājenes vietturis 2">
            <a:extLst>
              <a:ext uri="{FF2B5EF4-FFF2-40B4-BE49-F238E27FC236}">
                <a16:creationId xmlns:a16="http://schemas.microsoft.com/office/drawing/2014/main" id="{1545C3DC-AABC-4DB3-BA5A-F36B20FE4729}"/>
              </a:ext>
            </a:extLst>
          </p:cNvPr>
          <p:cNvSpPr>
            <a:spLocks noGrp="1"/>
          </p:cNvSpPr>
          <p:nvPr>
            <p:ph type="ftr" sz="quarter" idx="11"/>
          </p:nvPr>
        </p:nvSpPr>
        <p:spPr/>
        <p:txBody>
          <a:bodyPr/>
          <a:lstStyle/>
          <a:p>
            <a:endParaRPr lang="lv-LV"/>
          </a:p>
        </p:txBody>
      </p:sp>
      <p:sp>
        <p:nvSpPr>
          <p:cNvPr id="4" name="Slaida numura vietturis 3">
            <a:extLst>
              <a:ext uri="{FF2B5EF4-FFF2-40B4-BE49-F238E27FC236}">
                <a16:creationId xmlns:a16="http://schemas.microsoft.com/office/drawing/2014/main" id="{E2D6A750-DD00-45A0-A415-C7BAB8487449}"/>
              </a:ext>
            </a:extLst>
          </p:cNvPr>
          <p:cNvSpPr>
            <a:spLocks noGrp="1"/>
          </p:cNvSpPr>
          <p:nvPr>
            <p:ph type="sldNum" sz="quarter" idx="12"/>
          </p:nvPr>
        </p:nvSpPr>
        <p:spPr/>
        <p:txBody>
          <a:bodyPr/>
          <a:lstStyle/>
          <a:p>
            <a:fld id="{E897EDD9-4A8B-47E5-9421-111F7AFD01E7}" type="slidenum">
              <a:rPr lang="lv-LV" smtClean="0"/>
              <a:t>‹#›</a:t>
            </a:fld>
            <a:endParaRPr lang="lv-LV"/>
          </a:p>
        </p:txBody>
      </p:sp>
    </p:spTree>
    <p:extLst>
      <p:ext uri="{BB962C8B-B14F-4D97-AF65-F5344CB8AC3E}">
        <p14:creationId xmlns:p14="http://schemas.microsoft.com/office/powerpoint/2010/main" val="2884666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E29B085-FE83-46E6-8BD1-4FFB1BFDC96E}"/>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Satura vietturis 2">
            <a:extLst>
              <a:ext uri="{FF2B5EF4-FFF2-40B4-BE49-F238E27FC236}">
                <a16:creationId xmlns:a16="http://schemas.microsoft.com/office/drawing/2014/main" id="{C3D8E2BF-D73E-4AC7-9E83-7E95F8C08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a:extLst>
              <a:ext uri="{FF2B5EF4-FFF2-40B4-BE49-F238E27FC236}">
                <a16:creationId xmlns:a16="http://schemas.microsoft.com/office/drawing/2014/main" id="{0501633B-7380-43DC-A27E-5758324E1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9FD2CB0D-E797-48C0-A72D-C47D835DEFB8}"/>
              </a:ext>
            </a:extLst>
          </p:cNvPr>
          <p:cNvSpPr>
            <a:spLocks noGrp="1"/>
          </p:cNvSpPr>
          <p:nvPr>
            <p:ph type="dt" sz="half" idx="10"/>
          </p:nvPr>
        </p:nvSpPr>
        <p:spPr/>
        <p:txBody>
          <a:bodyPr/>
          <a:lstStyle/>
          <a:p>
            <a:fld id="{BC7DA2A1-0DD2-4B20-8DC9-1458AA07EB65}" type="datetimeFigureOut">
              <a:rPr lang="lv-LV" smtClean="0"/>
              <a:t>12.10.2023</a:t>
            </a:fld>
            <a:endParaRPr lang="lv-LV"/>
          </a:p>
        </p:txBody>
      </p:sp>
      <p:sp>
        <p:nvSpPr>
          <p:cNvPr id="6" name="Kājenes vietturis 5">
            <a:extLst>
              <a:ext uri="{FF2B5EF4-FFF2-40B4-BE49-F238E27FC236}">
                <a16:creationId xmlns:a16="http://schemas.microsoft.com/office/drawing/2014/main" id="{304F6EB0-6FF6-4C16-BB98-6D23E078742F}"/>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3A3CB72B-A983-4D69-9752-67D355D0F454}"/>
              </a:ext>
            </a:extLst>
          </p:cNvPr>
          <p:cNvSpPr>
            <a:spLocks noGrp="1"/>
          </p:cNvSpPr>
          <p:nvPr>
            <p:ph type="sldNum" sz="quarter" idx="12"/>
          </p:nvPr>
        </p:nvSpPr>
        <p:spPr/>
        <p:txBody>
          <a:bodyPr/>
          <a:lstStyle/>
          <a:p>
            <a:fld id="{E897EDD9-4A8B-47E5-9421-111F7AFD01E7}" type="slidenum">
              <a:rPr lang="lv-LV" smtClean="0"/>
              <a:t>‹#›</a:t>
            </a:fld>
            <a:endParaRPr lang="lv-LV"/>
          </a:p>
        </p:txBody>
      </p:sp>
    </p:spTree>
    <p:extLst>
      <p:ext uri="{BB962C8B-B14F-4D97-AF65-F5344CB8AC3E}">
        <p14:creationId xmlns:p14="http://schemas.microsoft.com/office/powerpoint/2010/main" val="3177192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149E0E5-B963-4A6A-AFC2-214DAD199954}"/>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Attēla vietturis 2">
            <a:extLst>
              <a:ext uri="{FF2B5EF4-FFF2-40B4-BE49-F238E27FC236}">
                <a16:creationId xmlns:a16="http://schemas.microsoft.com/office/drawing/2014/main" id="{AE484890-4754-40A6-B29D-4BC341C9A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ksta vietturis 3">
            <a:extLst>
              <a:ext uri="{FF2B5EF4-FFF2-40B4-BE49-F238E27FC236}">
                <a16:creationId xmlns:a16="http://schemas.microsoft.com/office/drawing/2014/main" id="{F0A201B7-16E1-4B3B-A957-ABD8E75933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116BC86E-33C1-45AA-835D-7C0B07AFAA43}"/>
              </a:ext>
            </a:extLst>
          </p:cNvPr>
          <p:cNvSpPr>
            <a:spLocks noGrp="1"/>
          </p:cNvSpPr>
          <p:nvPr>
            <p:ph type="dt" sz="half" idx="10"/>
          </p:nvPr>
        </p:nvSpPr>
        <p:spPr/>
        <p:txBody>
          <a:bodyPr/>
          <a:lstStyle/>
          <a:p>
            <a:fld id="{BC7DA2A1-0DD2-4B20-8DC9-1458AA07EB65}" type="datetimeFigureOut">
              <a:rPr lang="lv-LV" smtClean="0"/>
              <a:t>12.10.2023</a:t>
            </a:fld>
            <a:endParaRPr lang="lv-LV"/>
          </a:p>
        </p:txBody>
      </p:sp>
      <p:sp>
        <p:nvSpPr>
          <p:cNvPr id="6" name="Kājenes vietturis 5">
            <a:extLst>
              <a:ext uri="{FF2B5EF4-FFF2-40B4-BE49-F238E27FC236}">
                <a16:creationId xmlns:a16="http://schemas.microsoft.com/office/drawing/2014/main" id="{B94CD155-94E6-40AC-BA14-2A184CFA0076}"/>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E8D9619D-FC7C-4D0C-9E0C-8BE27A20178C}"/>
              </a:ext>
            </a:extLst>
          </p:cNvPr>
          <p:cNvSpPr>
            <a:spLocks noGrp="1"/>
          </p:cNvSpPr>
          <p:nvPr>
            <p:ph type="sldNum" sz="quarter" idx="12"/>
          </p:nvPr>
        </p:nvSpPr>
        <p:spPr/>
        <p:txBody>
          <a:bodyPr/>
          <a:lstStyle/>
          <a:p>
            <a:fld id="{E897EDD9-4A8B-47E5-9421-111F7AFD01E7}" type="slidenum">
              <a:rPr lang="lv-LV" smtClean="0"/>
              <a:t>‹#›</a:t>
            </a:fld>
            <a:endParaRPr lang="lv-LV"/>
          </a:p>
        </p:txBody>
      </p:sp>
    </p:spTree>
    <p:extLst>
      <p:ext uri="{BB962C8B-B14F-4D97-AF65-F5344CB8AC3E}">
        <p14:creationId xmlns:p14="http://schemas.microsoft.com/office/powerpoint/2010/main" val="3816907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a:stretch>
        </a:blipFill>
        <a:effectLst/>
      </p:bgPr>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9CE52AA8-F1B0-4D35-8DDA-2C2E3E23EA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a:extLst>
              <a:ext uri="{FF2B5EF4-FFF2-40B4-BE49-F238E27FC236}">
                <a16:creationId xmlns:a16="http://schemas.microsoft.com/office/drawing/2014/main" id="{FB6EC5DC-826C-42B7-A8E6-011B52E01C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5395919F-8D65-46D7-B03B-6FCBAD000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7DA2A1-0DD2-4B20-8DC9-1458AA07EB65}" type="datetimeFigureOut">
              <a:rPr lang="lv-LV" smtClean="0"/>
              <a:t>12.10.2023</a:t>
            </a:fld>
            <a:endParaRPr lang="lv-LV"/>
          </a:p>
        </p:txBody>
      </p:sp>
      <p:sp>
        <p:nvSpPr>
          <p:cNvPr id="5" name="Kājenes vietturis 4">
            <a:extLst>
              <a:ext uri="{FF2B5EF4-FFF2-40B4-BE49-F238E27FC236}">
                <a16:creationId xmlns:a16="http://schemas.microsoft.com/office/drawing/2014/main" id="{A485695E-A577-4DB6-8259-D692AF52BC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aida numura vietturis 5">
            <a:extLst>
              <a:ext uri="{FF2B5EF4-FFF2-40B4-BE49-F238E27FC236}">
                <a16:creationId xmlns:a16="http://schemas.microsoft.com/office/drawing/2014/main" id="{BDEC658A-AF18-4A06-9F36-456A5582E5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97EDD9-4A8B-47E5-9421-111F7AFD01E7}" type="slidenum">
              <a:rPr lang="lv-LV" smtClean="0"/>
              <a:t>‹#›</a:t>
            </a:fld>
            <a:endParaRPr lang="lv-LV"/>
          </a:p>
        </p:txBody>
      </p:sp>
    </p:spTree>
    <p:extLst>
      <p:ext uri="{BB962C8B-B14F-4D97-AF65-F5344CB8AC3E}">
        <p14:creationId xmlns:p14="http://schemas.microsoft.com/office/powerpoint/2010/main" val="2443273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F31C8E4-0C8E-29FD-9F01-3BF4735D2A0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bodyPr>
          <a:lstStyle/>
          <a:p>
            <a:pPr lvl="0"/>
            <a:r>
              <a:rPr lang="en-US" altLang="lv-LV"/>
              <a:t>Click to edit Master title style</a:t>
            </a:r>
          </a:p>
        </p:txBody>
      </p:sp>
      <p:sp>
        <p:nvSpPr>
          <p:cNvPr id="1027" name="Text Placeholder 2">
            <a:extLst>
              <a:ext uri="{FF2B5EF4-FFF2-40B4-BE49-F238E27FC236}">
                <a16:creationId xmlns:a16="http://schemas.microsoft.com/office/drawing/2014/main" id="{FC97C71A-348E-62A8-EEE1-31B58B2CCF76}"/>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bodyPr>
          <a:lstStyle/>
          <a:p>
            <a:pPr lvl="0"/>
            <a:r>
              <a:rPr lang="en-US" altLang="lv-LV"/>
              <a:t>Click to edit Master text styles</a:t>
            </a:r>
          </a:p>
          <a:p>
            <a:pPr lvl="1"/>
            <a:r>
              <a:rPr lang="en-US" altLang="lv-LV"/>
              <a:t>Second level</a:t>
            </a:r>
          </a:p>
          <a:p>
            <a:pPr lvl="2"/>
            <a:r>
              <a:rPr lang="en-US" altLang="lv-LV"/>
              <a:t>Third level</a:t>
            </a:r>
          </a:p>
          <a:p>
            <a:pPr lvl="3"/>
            <a:r>
              <a:rPr lang="en-US" altLang="lv-LV"/>
              <a:t>Fourth level</a:t>
            </a:r>
          </a:p>
          <a:p>
            <a:pPr lvl="4"/>
            <a:r>
              <a:rPr lang="en-US" altLang="lv-LV"/>
              <a:t>Fifth level</a:t>
            </a:r>
          </a:p>
        </p:txBody>
      </p:sp>
      <p:sp>
        <p:nvSpPr>
          <p:cNvPr id="4" name="Date Placeholder 3">
            <a:extLst>
              <a:ext uri="{FF2B5EF4-FFF2-40B4-BE49-F238E27FC236}">
                <a16:creationId xmlns:a16="http://schemas.microsoft.com/office/drawing/2014/main" id="{82007FFD-8073-95D0-B3AA-046BB2E7D25F}"/>
              </a:ext>
            </a:extLst>
          </p:cNvPr>
          <p:cNvSpPr>
            <a:spLocks noGrp="1"/>
          </p:cNvSpPr>
          <p:nvPr>
            <p:ph type="dt" sz="half" idx="2"/>
          </p:nvPr>
        </p:nvSpPr>
        <p:spPr>
          <a:xfrm>
            <a:off x="609600" y="6356350"/>
            <a:ext cx="2844800" cy="365125"/>
          </a:xfrm>
          <a:prstGeom prst="rect">
            <a:avLst/>
          </a:prstGeom>
        </p:spPr>
        <p:txBody>
          <a:bodyPr vert="horz" lIns="93957" tIns="46979" rIns="93957" bIns="46979" rtlCol="0" anchor="ctr"/>
          <a:lstStyle>
            <a:lvl1pPr algn="l" defTabSz="939575" eaLnBrk="1" fontAlgn="auto" hangingPunct="1">
              <a:spcBef>
                <a:spcPts val="0"/>
              </a:spcBef>
              <a:spcAft>
                <a:spcPts val="0"/>
              </a:spcAft>
              <a:defRPr sz="1200">
                <a:solidFill>
                  <a:schemeClr val="tx1">
                    <a:tint val="75000"/>
                  </a:schemeClr>
                </a:solidFill>
                <a:latin typeface="+mn-lt"/>
                <a:cs typeface="+mn-cs"/>
              </a:defRPr>
            </a:lvl1pPr>
          </a:lstStyle>
          <a:p>
            <a:pPr>
              <a:defRPr/>
            </a:pPr>
            <a:fld id="{03EB2B53-FCF9-4003-A1E6-3A0AE1E90A91}" type="datetime1">
              <a:rPr lang="en-US"/>
              <a:pPr>
                <a:defRPr/>
              </a:pPr>
              <a:t>10/12/2023</a:t>
            </a:fld>
            <a:endParaRPr lang="en-US"/>
          </a:p>
        </p:txBody>
      </p:sp>
      <p:sp>
        <p:nvSpPr>
          <p:cNvPr id="5" name="Footer Placeholder 4">
            <a:extLst>
              <a:ext uri="{FF2B5EF4-FFF2-40B4-BE49-F238E27FC236}">
                <a16:creationId xmlns:a16="http://schemas.microsoft.com/office/drawing/2014/main" id="{6717B454-A024-124E-119B-3327FE1909A3}"/>
              </a:ext>
            </a:extLst>
          </p:cNvPr>
          <p:cNvSpPr>
            <a:spLocks noGrp="1"/>
          </p:cNvSpPr>
          <p:nvPr>
            <p:ph type="ftr" sz="quarter" idx="3"/>
          </p:nvPr>
        </p:nvSpPr>
        <p:spPr>
          <a:xfrm>
            <a:off x="4165600" y="6356350"/>
            <a:ext cx="3860800" cy="365125"/>
          </a:xfrm>
          <a:prstGeom prst="rect">
            <a:avLst/>
          </a:prstGeom>
        </p:spPr>
        <p:txBody>
          <a:bodyPr vert="horz" lIns="93957" tIns="46979" rIns="93957" bIns="46979" rtlCol="0" anchor="ctr"/>
          <a:lstStyle>
            <a:lvl1pPr algn="ctr" defTabSz="939575"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9211FE8-760D-04BB-6454-AB6F2A2DEB43}"/>
              </a:ext>
            </a:extLst>
          </p:cNvPr>
          <p:cNvSpPr>
            <a:spLocks noGrp="1"/>
          </p:cNvSpPr>
          <p:nvPr>
            <p:ph type="sldNum" sz="quarter" idx="4"/>
          </p:nvPr>
        </p:nvSpPr>
        <p:spPr>
          <a:xfrm>
            <a:off x="8737600" y="6356350"/>
            <a:ext cx="2844800" cy="365125"/>
          </a:xfrm>
          <a:prstGeom prst="rect">
            <a:avLst/>
          </a:prstGeom>
        </p:spPr>
        <p:txBody>
          <a:bodyPr vert="horz" wrap="square" lIns="93957" tIns="46979" rIns="93957" bIns="46979" numCol="1" anchor="ctr" anchorCtr="0" compatLnSpc="1">
            <a:prstTxWarp prst="textNoShape">
              <a:avLst/>
            </a:prstTxWarp>
          </a:bodyPr>
          <a:lstStyle>
            <a:lvl1pPr algn="r" eaLnBrk="1" hangingPunct="1">
              <a:defRPr sz="1200">
                <a:solidFill>
                  <a:srgbClr val="898989"/>
                </a:solidFill>
              </a:defRPr>
            </a:lvl1pPr>
          </a:lstStyle>
          <a:p>
            <a:pPr>
              <a:defRPr/>
            </a:pPr>
            <a:fld id="{C333E9D2-D554-4495-AA41-DD838CBAB699}" type="slidenum">
              <a:rPr lang="en-US" altLang="lv-LV"/>
              <a:pPr>
                <a:defRPr/>
              </a:pPr>
              <a:t>‹#›</a:t>
            </a:fld>
            <a:endParaRPr lang="en-US" altLang="lv-LV"/>
          </a:p>
        </p:txBody>
      </p:sp>
    </p:spTree>
    <p:extLst>
      <p:ext uri="{BB962C8B-B14F-4D97-AF65-F5344CB8AC3E}">
        <p14:creationId xmlns:p14="http://schemas.microsoft.com/office/powerpoint/2010/main" val="150807188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p:hf hdr="0" ftr="0" dt="0"/>
  <p:txStyles>
    <p:titleStyle>
      <a:lvl1pPr algn="ctr" defTabSz="938213" rtl="0" eaLnBrk="0" fontAlgn="base" hangingPunct="0">
        <a:spcBef>
          <a:spcPct val="0"/>
        </a:spcBef>
        <a:spcAft>
          <a:spcPct val="0"/>
        </a:spcAft>
        <a:defRPr sz="4500" kern="1200">
          <a:solidFill>
            <a:schemeClr val="tx1"/>
          </a:solidFill>
          <a:latin typeface="+mj-lt"/>
          <a:ea typeface="+mj-ea"/>
          <a:cs typeface="+mj-cs"/>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p:titleStyle>
    <p:body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39575" rtl="0" eaLnBrk="1" latinLnBrk="0" hangingPunct="1">
        <a:defRPr sz="1700" kern="1200">
          <a:solidFill>
            <a:schemeClr val="tx1"/>
          </a:solidFill>
          <a:latin typeface="+mn-lt"/>
          <a:ea typeface="+mn-ea"/>
          <a:cs typeface="+mn-cs"/>
        </a:defRPr>
      </a:lvl1pPr>
      <a:lvl2pPr marL="469788" algn="l" defTabSz="939575" rtl="0" eaLnBrk="1" latinLnBrk="0" hangingPunct="1">
        <a:defRPr sz="1700" kern="1200">
          <a:solidFill>
            <a:schemeClr val="tx1"/>
          </a:solidFill>
          <a:latin typeface="+mn-lt"/>
          <a:ea typeface="+mn-ea"/>
          <a:cs typeface="+mn-cs"/>
        </a:defRPr>
      </a:lvl2pPr>
      <a:lvl3pPr marL="939575" algn="l" defTabSz="939575" rtl="0" eaLnBrk="1" latinLnBrk="0" hangingPunct="1">
        <a:defRPr sz="1700" kern="1200">
          <a:solidFill>
            <a:schemeClr val="tx1"/>
          </a:solidFill>
          <a:latin typeface="+mn-lt"/>
          <a:ea typeface="+mn-ea"/>
          <a:cs typeface="+mn-cs"/>
        </a:defRPr>
      </a:lvl3pPr>
      <a:lvl4pPr marL="1409365" algn="l" defTabSz="939575" rtl="0" eaLnBrk="1" latinLnBrk="0" hangingPunct="1">
        <a:defRPr sz="1700" kern="1200">
          <a:solidFill>
            <a:schemeClr val="tx1"/>
          </a:solidFill>
          <a:latin typeface="+mn-lt"/>
          <a:ea typeface="+mn-ea"/>
          <a:cs typeface="+mn-cs"/>
        </a:defRPr>
      </a:lvl4pPr>
      <a:lvl5pPr marL="1879152" algn="l" defTabSz="939575" rtl="0" eaLnBrk="1" latinLnBrk="0" hangingPunct="1">
        <a:defRPr sz="1700" kern="1200">
          <a:solidFill>
            <a:schemeClr val="tx1"/>
          </a:solidFill>
          <a:latin typeface="+mn-lt"/>
          <a:ea typeface="+mn-ea"/>
          <a:cs typeface="+mn-cs"/>
        </a:defRPr>
      </a:lvl5pPr>
      <a:lvl6pPr marL="2348940" algn="l" defTabSz="939575" rtl="0" eaLnBrk="1" latinLnBrk="0" hangingPunct="1">
        <a:defRPr sz="1700" kern="1200">
          <a:solidFill>
            <a:schemeClr val="tx1"/>
          </a:solidFill>
          <a:latin typeface="+mn-lt"/>
          <a:ea typeface="+mn-ea"/>
          <a:cs typeface="+mn-cs"/>
        </a:defRPr>
      </a:lvl6pPr>
      <a:lvl7pPr marL="2818729" algn="l" defTabSz="939575" rtl="0" eaLnBrk="1" latinLnBrk="0" hangingPunct="1">
        <a:defRPr sz="1700" kern="1200">
          <a:solidFill>
            <a:schemeClr val="tx1"/>
          </a:solidFill>
          <a:latin typeface="+mn-lt"/>
          <a:ea typeface="+mn-ea"/>
          <a:cs typeface="+mn-cs"/>
        </a:defRPr>
      </a:lvl7pPr>
      <a:lvl8pPr marL="3288515" algn="l" defTabSz="939575" rtl="0" eaLnBrk="1" latinLnBrk="0" hangingPunct="1">
        <a:defRPr sz="1700" kern="1200">
          <a:solidFill>
            <a:schemeClr val="tx1"/>
          </a:solidFill>
          <a:latin typeface="+mn-lt"/>
          <a:ea typeface="+mn-ea"/>
          <a:cs typeface="+mn-cs"/>
        </a:defRPr>
      </a:lvl8pPr>
      <a:lvl9pPr marL="3758305" algn="l" defTabSz="93957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1F579A9-CEAD-EDEA-89DF-C23489905F15}"/>
              </a:ext>
            </a:extLst>
          </p:cNvPr>
          <p:cNvSpPr>
            <a:spLocks noGrp="1"/>
          </p:cNvSpPr>
          <p:nvPr>
            <p:ph type="title"/>
          </p:nvPr>
        </p:nvSpPr>
        <p:spPr>
          <a:xfrm>
            <a:off x="2328863" y="3319463"/>
            <a:ext cx="8948737" cy="960437"/>
          </a:xfrm>
        </p:spPr>
        <p:txBody>
          <a:bodyPr>
            <a:normAutofit fontScale="90000"/>
          </a:bodyPr>
          <a:lstStyle/>
          <a:p>
            <a:r>
              <a:rPr lang="lv-LV" sz="2400" cap="all" dirty="0">
                <a:solidFill>
                  <a:srgbClr val="9D2235"/>
                </a:solidFill>
              </a:rPr>
              <a:t>Nacionālais attīstības </a:t>
            </a:r>
            <a:r>
              <a:rPr lang="lv-LV" sz="2400" cap="all" dirty="0" err="1">
                <a:solidFill>
                  <a:srgbClr val="9D2235"/>
                </a:solidFill>
              </a:rPr>
              <a:t>plānS</a:t>
            </a:r>
            <a:r>
              <a:rPr lang="lv-LV" sz="2400" cap="all" dirty="0">
                <a:solidFill>
                  <a:srgbClr val="9D2235"/>
                </a:solidFill>
              </a:rPr>
              <a:t> 2021.-2027. gadam</a:t>
            </a:r>
            <a:br>
              <a:rPr lang="lv-LV" sz="2400" cap="all" dirty="0">
                <a:solidFill>
                  <a:srgbClr val="9D2235"/>
                </a:solidFill>
              </a:rPr>
            </a:br>
            <a:r>
              <a:rPr lang="lv-LV" sz="2400" cap="all" dirty="0">
                <a:solidFill>
                  <a:srgbClr val="9D2235"/>
                </a:solidFill>
              </a:rPr>
              <a:t>mērķu sasniegšanas progress līdz 2022.gadam</a:t>
            </a:r>
            <a:endParaRPr lang="lv-LV" altLang="lv-LV" sz="2600" dirty="0"/>
          </a:p>
        </p:txBody>
      </p:sp>
      <p:sp>
        <p:nvSpPr>
          <p:cNvPr id="27651" name="Text Placeholder 2">
            <a:extLst>
              <a:ext uri="{FF2B5EF4-FFF2-40B4-BE49-F238E27FC236}">
                <a16:creationId xmlns:a16="http://schemas.microsoft.com/office/drawing/2014/main" id="{4E0404AB-068C-D28B-F1F8-EA43154A530D}"/>
              </a:ext>
            </a:extLst>
          </p:cNvPr>
          <p:cNvSpPr>
            <a:spLocks noGrp="1"/>
          </p:cNvSpPr>
          <p:nvPr>
            <p:ph type="body" sz="quarter" idx="10"/>
          </p:nvPr>
        </p:nvSpPr>
        <p:spPr>
          <a:xfrm>
            <a:off x="2328863" y="4724400"/>
            <a:ext cx="8948737" cy="914400"/>
          </a:xfrm>
        </p:spPr>
        <p:txBody>
          <a:bodyPr>
            <a:normAutofit/>
          </a:bodyPr>
          <a:lstStyle/>
          <a:p>
            <a:r>
              <a:rPr lang="lv-LV" sz="1600" dirty="0">
                <a:effectLst/>
                <a:cs typeface="Calibri" panose="020F0502020204030204" pitchFamily="34" charset="0"/>
              </a:rPr>
              <a:t>Saeimas Ilgtspējīgas attīstības komisijas sēde</a:t>
            </a:r>
          </a:p>
          <a:p>
            <a:r>
              <a:rPr lang="lv-LV" altLang="lv-LV" sz="1600" dirty="0">
                <a:latin typeface="Times New Roman" panose="02020603050405020304" pitchFamily="18" charset="0"/>
                <a:ea typeface="Calibri" panose="020F0502020204030204" pitchFamily="34" charset="0"/>
              </a:rPr>
              <a:t>2023.gada 11.oktobrī </a:t>
            </a:r>
            <a:endParaRPr lang="lv-LV" altLang="lv-LV" sz="1600" dirty="0">
              <a:ea typeface="Calibri" panose="020F0502020204030204" pitchFamily="34" charset="0"/>
            </a:endParaRPr>
          </a:p>
        </p:txBody>
      </p:sp>
      <p:sp>
        <p:nvSpPr>
          <p:cNvPr id="27652" name="Text Placeholder 3">
            <a:extLst>
              <a:ext uri="{FF2B5EF4-FFF2-40B4-BE49-F238E27FC236}">
                <a16:creationId xmlns:a16="http://schemas.microsoft.com/office/drawing/2014/main" id="{24C4AB22-8775-2124-0364-BBB7D64ABE91}"/>
              </a:ext>
            </a:extLst>
          </p:cNvPr>
          <p:cNvSpPr>
            <a:spLocks noGrp="1"/>
          </p:cNvSpPr>
          <p:nvPr>
            <p:ph type="body" sz="quarter" idx="11"/>
          </p:nvPr>
        </p:nvSpPr>
        <p:spPr>
          <a:xfrm>
            <a:off x="2328863" y="5438274"/>
            <a:ext cx="8948737" cy="962526"/>
          </a:xfrm>
        </p:spPr>
        <p:txBody>
          <a:bodyPr>
            <a:normAutofit fontScale="92500" lnSpcReduction="20000"/>
          </a:bodyPr>
          <a:lstStyle/>
          <a:p>
            <a:pPr algn="r">
              <a:lnSpc>
                <a:spcPct val="80000"/>
              </a:lnSpc>
            </a:pPr>
            <a:r>
              <a:rPr lang="lv-LV" altLang="lv-LV" sz="1200" dirty="0"/>
              <a:t>Valsts kancelejas direktora vietnieks </a:t>
            </a:r>
          </a:p>
          <a:p>
            <a:pPr algn="r">
              <a:lnSpc>
                <a:spcPct val="80000"/>
              </a:lnSpc>
            </a:pPr>
            <a:r>
              <a:rPr lang="lv-LV" altLang="lv-LV" sz="1200" dirty="0"/>
              <a:t>Pēteris Vilks</a:t>
            </a:r>
          </a:p>
          <a:p>
            <a:pPr>
              <a:lnSpc>
                <a:spcPct val="80000"/>
              </a:lnSpc>
            </a:pPr>
            <a:endParaRPr lang="lv-LV" altLang="lv-LV" sz="1200" dirty="0"/>
          </a:p>
          <a:p>
            <a:pPr algn="r">
              <a:lnSpc>
                <a:spcPct val="80000"/>
              </a:lnSpc>
            </a:pPr>
            <a:r>
              <a:rPr lang="lv-LV" altLang="lv-LV" sz="1200" dirty="0"/>
              <a:t>Pārresoru koordinācijas departamenta </a:t>
            </a:r>
          </a:p>
          <a:p>
            <a:pPr algn="r">
              <a:lnSpc>
                <a:spcPct val="80000"/>
              </a:lnSpc>
            </a:pPr>
            <a:r>
              <a:rPr lang="lv-LV" altLang="lv-LV" sz="1200" dirty="0"/>
              <a:t>Valsts attīstības uzraudzības un novērtēšanas nodaļas vadītājs</a:t>
            </a:r>
          </a:p>
          <a:p>
            <a:pPr algn="r">
              <a:lnSpc>
                <a:spcPct val="80000"/>
              </a:lnSpc>
            </a:pPr>
            <a:r>
              <a:rPr lang="lv-LV" altLang="lv-LV" sz="1200" dirty="0"/>
              <a:t>Dr.oec. Vladislavs Vesperis</a:t>
            </a:r>
          </a:p>
          <a:p>
            <a:pPr>
              <a:lnSpc>
                <a:spcPct val="80000"/>
              </a:lnSpc>
            </a:pPr>
            <a:endParaRPr lang="lv-LV" altLang="lv-LV"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6">
            <a:extLst>
              <a:ext uri="{FF2B5EF4-FFF2-40B4-BE49-F238E27FC236}">
                <a16:creationId xmlns:a16="http://schemas.microsoft.com/office/drawing/2014/main" id="{1006E683-9DCB-0844-AC12-9F2FBD0D0BE1}"/>
              </a:ext>
            </a:extLst>
          </p:cNvPr>
          <p:cNvSpPr txBox="1"/>
          <p:nvPr/>
        </p:nvSpPr>
        <p:spPr>
          <a:xfrm rot="3132894">
            <a:off x="3170291" y="2817667"/>
            <a:ext cx="190244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VIENLĪDZĪGAS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IESPĒJAS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291542" y="563216"/>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411061" y="208519"/>
            <a:ext cx="11780939" cy="600846"/>
          </a:xfrm>
        </p:spPr>
        <p:txBody>
          <a:bodyPr>
            <a:noAutofit/>
          </a:bodyPr>
          <a:lstStyle/>
          <a:p>
            <a:pPr algn="just">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a:t>
            </a:r>
            <a:r>
              <a:rPr lang="lv-LV" sz="2800" b="1" dirty="0">
                <a:solidFill>
                  <a:srgbClr val="C00000"/>
                </a:solidFill>
                <a:effectLst/>
                <a:latin typeface="Verdana" panose="020B0604030504040204" pitchFamily="34" charset="0"/>
                <a:ea typeface="Calibri" panose="020F0502020204030204" pitchFamily="34" charset="0"/>
                <a:cs typeface="Calibri" panose="020F0502020204030204" pitchFamily="34" charset="0"/>
              </a:rPr>
              <a:t>Psiholoģiskā un emocionālā labklājība</a:t>
            </a: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CE086D03-215E-2144-1657-5996C4820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73" y="1530544"/>
            <a:ext cx="10271054" cy="4323266"/>
          </a:xfrm>
          <a:prstGeom prst="rect">
            <a:avLst/>
          </a:prstGeom>
        </p:spPr>
      </p:pic>
    </p:spTree>
    <p:extLst>
      <p:ext uri="{BB962C8B-B14F-4D97-AF65-F5344CB8AC3E}">
        <p14:creationId xmlns:p14="http://schemas.microsoft.com/office/powerpoint/2010/main" val="2040710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6">
            <a:extLst>
              <a:ext uri="{FF2B5EF4-FFF2-40B4-BE49-F238E27FC236}">
                <a16:creationId xmlns:a16="http://schemas.microsoft.com/office/drawing/2014/main" id="{1006E683-9DCB-0844-AC12-9F2FBD0D0BE1}"/>
              </a:ext>
            </a:extLst>
          </p:cNvPr>
          <p:cNvSpPr txBox="1"/>
          <p:nvPr/>
        </p:nvSpPr>
        <p:spPr>
          <a:xfrm rot="3132894">
            <a:off x="3170291" y="2817667"/>
            <a:ext cx="190244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VIENLĪDZĪGAS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IESPĒJAS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291542" y="563216"/>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1257458" y="331898"/>
            <a:ext cx="10075178" cy="600846"/>
          </a:xfrm>
        </p:spPr>
        <p:txBody>
          <a:bodyPr>
            <a:noAutofit/>
          </a:bodyPr>
          <a:lstStyle/>
          <a:p>
            <a:pPr algn="just">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a:t>
            </a:r>
            <a:r>
              <a:rPr lang="lv-LV" sz="2800" b="1" dirty="0">
                <a:solidFill>
                  <a:srgbClr val="C00000"/>
                </a:solidFill>
                <a:effectLst/>
                <a:latin typeface="Verdana" panose="020B0604030504040204" pitchFamily="34" charset="0"/>
                <a:ea typeface="Calibri" panose="020F0502020204030204" pitchFamily="34" charset="0"/>
                <a:cs typeface="Calibri" panose="020F0502020204030204" pitchFamily="34" charset="0"/>
              </a:rPr>
              <a:t>Stipras ģimenes paaudzēs</a:t>
            </a: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a:t>
            </a:r>
          </a:p>
        </p:txBody>
      </p:sp>
      <p:pic>
        <p:nvPicPr>
          <p:cNvPr id="10" name="Picture 9">
            <a:extLst>
              <a:ext uri="{FF2B5EF4-FFF2-40B4-BE49-F238E27FC236}">
                <a16:creationId xmlns:a16="http://schemas.microsoft.com/office/drawing/2014/main" id="{92669BD0-6ABE-692B-B7BA-440443154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961" y="1787015"/>
            <a:ext cx="9622847" cy="3772423"/>
          </a:xfrm>
          <a:prstGeom prst="rect">
            <a:avLst/>
          </a:prstGeom>
        </p:spPr>
      </p:pic>
    </p:spTree>
    <p:extLst>
      <p:ext uri="{BB962C8B-B14F-4D97-AF65-F5344CB8AC3E}">
        <p14:creationId xmlns:p14="http://schemas.microsoft.com/office/powerpoint/2010/main" val="3768377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6">
            <a:extLst>
              <a:ext uri="{FF2B5EF4-FFF2-40B4-BE49-F238E27FC236}">
                <a16:creationId xmlns:a16="http://schemas.microsoft.com/office/drawing/2014/main" id="{1006E683-9DCB-0844-AC12-9F2FBD0D0BE1}"/>
              </a:ext>
            </a:extLst>
          </p:cNvPr>
          <p:cNvSpPr txBox="1"/>
          <p:nvPr/>
        </p:nvSpPr>
        <p:spPr>
          <a:xfrm rot="3132894">
            <a:off x="3170291" y="2817667"/>
            <a:ext cx="190244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VIENLĪDZĪGAS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IESPĒJAS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291542" y="563216"/>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1794353" y="225264"/>
            <a:ext cx="8448605" cy="600846"/>
          </a:xfrm>
        </p:spPr>
        <p:txBody>
          <a:bodyPr>
            <a:noAutofit/>
          </a:bodyPr>
          <a:lstStyle/>
          <a:p>
            <a:pPr algn="just">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a:t>
            </a:r>
            <a:r>
              <a:rPr lang="lv-LV" sz="2800" b="1" dirty="0">
                <a:solidFill>
                  <a:srgbClr val="C00000"/>
                </a:solidFill>
                <a:effectLst/>
                <a:latin typeface="Verdana" panose="020B0604030504040204" pitchFamily="34" charset="0"/>
                <a:ea typeface="Calibri" panose="020F0502020204030204" pitchFamily="34" charset="0"/>
                <a:cs typeface="Calibri" panose="020F0502020204030204" pitchFamily="34" charset="0"/>
              </a:rPr>
              <a:t>Sociālā iekļaušana</a:t>
            </a: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2732EAB8-F97A-EE8B-1946-1EAEFFDDC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73" y="1108414"/>
            <a:ext cx="9978772" cy="4641171"/>
          </a:xfrm>
          <a:prstGeom prst="rect">
            <a:avLst/>
          </a:prstGeom>
        </p:spPr>
      </p:pic>
    </p:spTree>
    <p:extLst>
      <p:ext uri="{BB962C8B-B14F-4D97-AF65-F5344CB8AC3E}">
        <p14:creationId xmlns:p14="http://schemas.microsoft.com/office/powerpoint/2010/main" val="1567526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6">
            <a:extLst>
              <a:ext uri="{FF2B5EF4-FFF2-40B4-BE49-F238E27FC236}">
                <a16:creationId xmlns:a16="http://schemas.microsoft.com/office/drawing/2014/main" id="{1006E683-9DCB-0844-AC12-9F2FBD0D0BE1}"/>
              </a:ext>
            </a:extLst>
          </p:cNvPr>
          <p:cNvSpPr txBox="1"/>
          <p:nvPr/>
        </p:nvSpPr>
        <p:spPr>
          <a:xfrm rot="3132894">
            <a:off x="3170291" y="2817667"/>
            <a:ext cx="190244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VIENLĪDZĪGAS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IESPĒJAS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291542" y="563216"/>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960473" y="225264"/>
            <a:ext cx="10373054" cy="600846"/>
          </a:xfrm>
        </p:spPr>
        <p:txBody>
          <a:bodyPr>
            <a:noAutofit/>
          </a:bodyPr>
          <a:lstStyle/>
          <a:p>
            <a:pPr algn="just">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"Zinātne sabiedrības attīstībai, tautsaimniecības izaugsmei un drošībai"</a:t>
            </a:r>
          </a:p>
        </p:txBody>
      </p:sp>
      <p:pic>
        <p:nvPicPr>
          <p:cNvPr id="4" name="Picture 3">
            <a:extLst>
              <a:ext uri="{FF2B5EF4-FFF2-40B4-BE49-F238E27FC236}">
                <a16:creationId xmlns:a16="http://schemas.microsoft.com/office/drawing/2014/main" id="{2E2692D5-1B76-4144-059D-582680E44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73" y="1359715"/>
            <a:ext cx="10599556" cy="4705525"/>
          </a:xfrm>
          <a:prstGeom prst="rect">
            <a:avLst/>
          </a:prstGeom>
        </p:spPr>
      </p:pic>
    </p:spTree>
    <p:extLst>
      <p:ext uri="{BB962C8B-B14F-4D97-AF65-F5344CB8AC3E}">
        <p14:creationId xmlns:p14="http://schemas.microsoft.com/office/powerpoint/2010/main" val="1691963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6">
            <a:extLst>
              <a:ext uri="{FF2B5EF4-FFF2-40B4-BE49-F238E27FC236}">
                <a16:creationId xmlns:a16="http://schemas.microsoft.com/office/drawing/2014/main" id="{1006E683-9DCB-0844-AC12-9F2FBD0D0BE1}"/>
              </a:ext>
            </a:extLst>
          </p:cNvPr>
          <p:cNvSpPr txBox="1"/>
          <p:nvPr/>
        </p:nvSpPr>
        <p:spPr>
          <a:xfrm rot="3132894">
            <a:off x="3170291" y="2817667"/>
            <a:ext cx="190244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VIENLĪDZĪGAS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IESPĒJAS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291542" y="563216"/>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466314" y="225264"/>
            <a:ext cx="10833657" cy="600846"/>
          </a:xfrm>
        </p:spPr>
        <p:txBody>
          <a:bodyPr>
            <a:noAutofit/>
          </a:bodyPr>
          <a:lstStyle/>
          <a:p>
            <a:pPr algn="ctr">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a:t>
            </a:r>
            <a:r>
              <a:rPr lang="lv-LV" sz="2800" b="1" kern="0" dirty="0">
                <a:solidFill>
                  <a:srgbClr val="C00000"/>
                </a:solidFill>
                <a:effectLst/>
                <a:latin typeface="Verdana" panose="020B0604030504040204" pitchFamily="34" charset="0"/>
                <a:ea typeface="Verdana" panose="020B0604030504040204" pitchFamily="34" charset="0"/>
              </a:rPr>
              <a:t>Kvalitatīva, pieejama, iekļaujoša izglītība</a:t>
            </a: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a:t>
            </a:r>
          </a:p>
        </p:txBody>
      </p:sp>
      <p:pic>
        <p:nvPicPr>
          <p:cNvPr id="4" name="Picture 3">
            <a:extLst>
              <a:ext uri="{FF2B5EF4-FFF2-40B4-BE49-F238E27FC236}">
                <a16:creationId xmlns:a16="http://schemas.microsoft.com/office/drawing/2014/main" id="{933F191B-8DF7-C932-06B9-1548368D7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62" y="1004190"/>
            <a:ext cx="10981190" cy="5853810"/>
          </a:xfrm>
          <a:prstGeom prst="rect">
            <a:avLst/>
          </a:prstGeom>
        </p:spPr>
      </p:pic>
    </p:spTree>
    <p:extLst>
      <p:ext uri="{BB962C8B-B14F-4D97-AF65-F5344CB8AC3E}">
        <p14:creationId xmlns:p14="http://schemas.microsoft.com/office/powerpoint/2010/main" val="1121020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182485" y="1528170"/>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370515" y="225264"/>
            <a:ext cx="11529943" cy="600846"/>
          </a:xfrm>
        </p:spPr>
        <p:txBody>
          <a:bodyPr>
            <a:noAutofit/>
          </a:bodyPr>
          <a:lstStyle/>
          <a:p>
            <a:pPr algn="ctr">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a:t>
            </a:r>
            <a:r>
              <a:rPr lang="lv-LV" sz="2800" b="1" dirty="0">
                <a:solidFill>
                  <a:srgbClr val="C00000"/>
                </a:solidFill>
                <a:latin typeface="Verdana" panose="020B0604030504040204" pitchFamily="34" charset="0"/>
                <a:ea typeface="Verdana" panose="020B0604030504040204" pitchFamily="34" charset="0"/>
              </a:rPr>
              <a:t>Produktivitāte, inovācija un eksports</a:t>
            </a: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a:t>
            </a:r>
          </a:p>
        </p:txBody>
      </p:sp>
      <p:pic>
        <p:nvPicPr>
          <p:cNvPr id="7" name="Picture 6">
            <a:extLst>
              <a:ext uri="{FF2B5EF4-FFF2-40B4-BE49-F238E27FC236}">
                <a16:creationId xmlns:a16="http://schemas.microsoft.com/office/drawing/2014/main" id="{DCC5D587-7A0C-C9E2-3478-5E93247A6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24" y="1191237"/>
            <a:ext cx="9967518" cy="3797205"/>
          </a:xfrm>
          <a:prstGeom prst="rect">
            <a:avLst/>
          </a:prstGeom>
        </p:spPr>
      </p:pic>
    </p:spTree>
    <p:extLst>
      <p:ext uri="{BB962C8B-B14F-4D97-AF65-F5344CB8AC3E}">
        <p14:creationId xmlns:p14="http://schemas.microsoft.com/office/powerpoint/2010/main" val="3235547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182485" y="1528170"/>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370515" y="225264"/>
            <a:ext cx="11529943" cy="600846"/>
          </a:xfrm>
        </p:spPr>
        <p:txBody>
          <a:bodyPr>
            <a:noAutofit/>
          </a:bodyPr>
          <a:lstStyle/>
          <a:p>
            <a:pPr algn="ctr">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a:t>
            </a:r>
            <a:r>
              <a:rPr lang="lv-LV" sz="2800" b="1" dirty="0">
                <a:solidFill>
                  <a:srgbClr val="C00000"/>
                </a:solidFill>
                <a:latin typeface="Verdana" panose="020B0604030504040204" pitchFamily="34" charset="0"/>
                <a:ea typeface="Verdana" panose="020B0604030504040204" pitchFamily="34" charset="0"/>
              </a:rPr>
              <a:t>Darbs un ienākumi</a:t>
            </a: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a:t>
            </a:r>
          </a:p>
        </p:txBody>
      </p:sp>
      <p:pic>
        <p:nvPicPr>
          <p:cNvPr id="4" name="Picture 3">
            <a:extLst>
              <a:ext uri="{FF2B5EF4-FFF2-40B4-BE49-F238E27FC236}">
                <a16:creationId xmlns:a16="http://schemas.microsoft.com/office/drawing/2014/main" id="{EA223893-22B3-6EBA-FEB3-DC87ADE19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73" y="1004190"/>
            <a:ext cx="10414999" cy="5418234"/>
          </a:xfrm>
          <a:prstGeom prst="rect">
            <a:avLst/>
          </a:prstGeom>
        </p:spPr>
      </p:pic>
    </p:spTree>
    <p:extLst>
      <p:ext uri="{BB962C8B-B14F-4D97-AF65-F5344CB8AC3E}">
        <p14:creationId xmlns:p14="http://schemas.microsoft.com/office/powerpoint/2010/main" val="314463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182485" y="1528170"/>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370515" y="225264"/>
            <a:ext cx="11529943" cy="600846"/>
          </a:xfrm>
        </p:spPr>
        <p:txBody>
          <a:bodyPr>
            <a:noAutofit/>
          </a:bodyPr>
          <a:lstStyle/>
          <a:p>
            <a:pPr algn="ctr">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"Kapitāls un uzņēmējdarbības vide" </a:t>
            </a:r>
            <a:r>
              <a:rPr lang="lv-LV" sz="2800" dirty="0">
                <a:effectLst/>
                <a:latin typeface="Verdana" panose="020B0604030504040204" pitchFamily="34" charset="0"/>
                <a:ea typeface="Verdana" panose="020B0604030504040204" pitchFamily="34" charset="0"/>
                <a:cs typeface="Times New Roman" panose="02020603050405020304" pitchFamily="18" charset="0"/>
              </a:rPr>
              <a:t/>
            </a:r>
            <a:br>
              <a:rPr lang="lv-LV" sz="2800" dirty="0">
                <a:effectLst/>
                <a:latin typeface="Verdana" panose="020B0604030504040204" pitchFamily="34" charset="0"/>
                <a:ea typeface="Verdana" panose="020B0604030504040204" pitchFamily="34" charset="0"/>
                <a:cs typeface="Times New Roman" panose="02020603050405020304" pitchFamily="18" charset="0"/>
              </a:rPr>
            </a:br>
            <a:endPar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6F92008-A5AF-EDB7-EF8D-18ACC588F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85" y="1004190"/>
            <a:ext cx="10897299" cy="4817476"/>
          </a:xfrm>
          <a:prstGeom prst="rect">
            <a:avLst/>
          </a:prstGeom>
        </p:spPr>
      </p:pic>
    </p:spTree>
    <p:extLst>
      <p:ext uri="{BB962C8B-B14F-4D97-AF65-F5344CB8AC3E}">
        <p14:creationId xmlns:p14="http://schemas.microsoft.com/office/powerpoint/2010/main" val="2869693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182485" y="1528170"/>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370515" y="225264"/>
            <a:ext cx="11529943" cy="600846"/>
          </a:xfrm>
        </p:spPr>
        <p:txBody>
          <a:bodyPr>
            <a:noAutofit/>
          </a:bodyPr>
          <a:lstStyle/>
          <a:p>
            <a:pPr algn="ctr">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a:t>
            </a:r>
            <a:r>
              <a:rPr lang="lv-LV" sz="2800" b="1" dirty="0">
                <a:solidFill>
                  <a:srgbClr val="C00000"/>
                </a:solidFill>
                <a:effectLst/>
                <a:latin typeface="Verdana" panose="020B0604030504040204" pitchFamily="34" charset="0"/>
                <a:ea typeface="Verdana" panose="020B0604030504040204" pitchFamily="34" charset="0"/>
              </a:rPr>
              <a:t>Daba un vide – “Zaļais kurss</a:t>
            </a: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 </a:t>
            </a:r>
            <a:r>
              <a:rPr lang="lv-LV" sz="2800" dirty="0">
                <a:effectLst/>
                <a:latin typeface="Verdana" panose="020B0604030504040204" pitchFamily="34" charset="0"/>
                <a:ea typeface="Verdana" panose="020B0604030504040204" pitchFamily="34" charset="0"/>
                <a:cs typeface="Times New Roman" panose="02020603050405020304" pitchFamily="18" charset="0"/>
              </a:rPr>
              <a:t/>
            </a:r>
            <a:br>
              <a:rPr lang="lv-LV" sz="2800" dirty="0">
                <a:effectLst/>
                <a:latin typeface="Verdana" panose="020B0604030504040204" pitchFamily="34" charset="0"/>
                <a:ea typeface="Verdana" panose="020B0604030504040204" pitchFamily="34" charset="0"/>
                <a:cs typeface="Times New Roman" panose="02020603050405020304" pitchFamily="18" charset="0"/>
              </a:rPr>
            </a:br>
            <a:endPar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0A49DAA-80C3-DEE5-7A6A-1978291B468D}"/>
              </a:ext>
            </a:extLst>
          </p:cNvPr>
          <p:cNvPicPr>
            <a:picLocks noChangeAspect="1"/>
          </p:cNvPicPr>
          <p:nvPr/>
        </p:nvPicPr>
        <p:blipFill>
          <a:blip r:embed="rId3"/>
          <a:stretch>
            <a:fillRect/>
          </a:stretch>
        </p:blipFill>
        <p:spPr>
          <a:xfrm>
            <a:off x="1301548" y="826110"/>
            <a:ext cx="9667875" cy="5724525"/>
          </a:xfrm>
          <a:prstGeom prst="rect">
            <a:avLst/>
          </a:prstGeom>
        </p:spPr>
      </p:pic>
    </p:spTree>
    <p:extLst>
      <p:ext uri="{BB962C8B-B14F-4D97-AF65-F5344CB8AC3E}">
        <p14:creationId xmlns:p14="http://schemas.microsoft.com/office/powerpoint/2010/main" val="3483839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182485" y="1528170"/>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370515" y="225264"/>
            <a:ext cx="11529943" cy="600846"/>
          </a:xfrm>
        </p:spPr>
        <p:txBody>
          <a:bodyPr>
            <a:noAutofit/>
          </a:bodyPr>
          <a:lstStyle/>
          <a:p>
            <a:pPr algn="ctr">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"Tehnoloģiskā vide un pakalpojumi" </a:t>
            </a:r>
            <a:r>
              <a:rPr lang="lv-LV" sz="2800" dirty="0">
                <a:effectLst/>
                <a:latin typeface="Verdana" panose="020B0604030504040204" pitchFamily="34" charset="0"/>
                <a:ea typeface="Verdana" panose="020B0604030504040204" pitchFamily="34" charset="0"/>
                <a:cs typeface="Times New Roman" panose="02020603050405020304" pitchFamily="18" charset="0"/>
              </a:rPr>
              <a:t/>
            </a:r>
            <a:br>
              <a:rPr lang="lv-LV" sz="2800" dirty="0">
                <a:effectLst/>
                <a:latin typeface="Verdana" panose="020B0604030504040204" pitchFamily="34" charset="0"/>
                <a:ea typeface="Verdana" panose="020B0604030504040204" pitchFamily="34" charset="0"/>
                <a:cs typeface="Times New Roman" panose="02020603050405020304" pitchFamily="18" charset="0"/>
              </a:rPr>
            </a:br>
            <a:endPar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CE5D60E-9D13-9FC3-6697-2A928264D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177" y="1075406"/>
            <a:ext cx="10603684" cy="4778404"/>
          </a:xfrm>
          <a:prstGeom prst="rect">
            <a:avLst/>
          </a:prstGeom>
        </p:spPr>
      </p:pic>
    </p:spTree>
    <p:extLst>
      <p:ext uri="{BB962C8B-B14F-4D97-AF65-F5344CB8AC3E}">
        <p14:creationId xmlns:p14="http://schemas.microsoft.com/office/powerpoint/2010/main" val="2831780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949A16C4-05BC-46AE-A5F5-550A9946F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980"/>
            <a:ext cx="12192000" cy="6858000"/>
          </a:xfrm>
          <a:prstGeom prst="rect">
            <a:avLst/>
          </a:prstGeom>
        </p:spPr>
      </p:pic>
      <p:sp>
        <p:nvSpPr>
          <p:cNvPr id="4" name="TextBox 2">
            <a:extLst>
              <a:ext uri="{FF2B5EF4-FFF2-40B4-BE49-F238E27FC236}">
                <a16:creationId xmlns:a16="http://schemas.microsoft.com/office/drawing/2014/main" id="{0876E302-9FC7-4C53-A2AC-A2AD2C672863}"/>
              </a:ext>
            </a:extLst>
          </p:cNvPr>
          <p:cNvSpPr txBox="1"/>
          <p:nvPr/>
        </p:nvSpPr>
        <p:spPr>
          <a:xfrm>
            <a:off x="5791821" y="814325"/>
            <a:ext cx="6149208" cy="4635308"/>
          </a:xfrm>
          <a:prstGeom prst="rect">
            <a:avLst/>
          </a:prstGeom>
        </p:spPr>
        <p:txBody>
          <a:bodyPr wrap="square" lIns="0" tIns="0" rIns="0" bIns="0" rtlCol="0" anchor="t">
            <a:spAutoFit/>
          </a:bodyPr>
          <a:lstStyle/>
          <a:p>
            <a:pPr marL="457200" indent="-457200">
              <a:lnSpc>
                <a:spcPts val="4645"/>
              </a:lnSpc>
              <a:buFont typeface="Wingdings" panose="05000000000000000000" pitchFamily="2" charset="2"/>
              <a:buChar char="ü"/>
            </a:pPr>
            <a:r>
              <a:rPr lang="lv-LV" sz="2000" dirty="0">
                <a:solidFill>
                  <a:srgbClr val="000000"/>
                </a:solidFill>
                <a:latin typeface="Verdana" panose="020B0604030504040204" pitchFamily="34" charset="0"/>
                <a:ea typeface="Verdana" panose="020B0604030504040204" pitchFamily="34" charset="0"/>
              </a:rPr>
              <a:t>4 stratēģiskie mērķi </a:t>
            </a:r>
          </a:p>
          <a:p>
            <a:pPr marL="457200" indent="-457200">
              <a:lnSpc>
                <a:spcPts val="4645"/>
              </a:lnSpc>
              <a:buFont typeface="Wingdings" panose="05000000000000000000" pitchFamily="2" charset="2"/>
              <a:buChar char="ü"/>
            </a:pPr>
            <a:r>
              <a:rPr lang="lv-LV" sz="2000" dirty="0">
                <a:solidFill>
                  <a:srgbClr val="000000"/>
                </a:solidFill>
                <a:latin typeface="Verdana" panose="020B0604030504040204" pitchFamily="34" charset="0"/>
                <a:ea typeface="Verdana" panose="020B0604030504040204" pitchFamily="34" charset="0"/>
              </a:rPr>
              <a:t>6 prioritātes</a:t>
            </a:r>
          </a:p>
          <a:p>
            <a:pPr marL="457200" indent="-457200">
              <a:lnSpc>
                <a:spcPts val="4645"/>
              </a:lnSpc>
              <a:buFont typeface="Wingdings" panose="05000000000000000000" pitchFamily="2" charset="2"/>
              <a:buChar char="ü"/>
            </a:pPr>
            <a:r>
              <a:rPr lang="lv-LV" sz="2000" dirty="0">
                <a:solidFill>
                  <a:srgbClr val="000000"/>
                </a:solidFill>
                <a:latin typeface="Verdana" panose="020B0604030504040204" pitchFamily="34" charset="0"/>
                <a:ea typeface="Verdana" panose="020B0604030504040204" pitchFamily="34" charset="0"/>
              </a:rPr>
              <a:t>18 rīcības virzieni</a:t>
            </a:r>
          </a:p>
          <a:p>
            <a:pPr marL="457200" indent="-457200">
              <a:lnSpc>
                <a:spcPts val="4645"/>
              </a:lnSpc>
              <a:buFont typeface="Wingdings" panose="05000000000000000000" pitchFamily="2" charset="2"/>
              <a:buChar char="ü"/>
            </a:pPr>
            <a:r>
              <a:rPr lang="lv-LV" sz="2000" dirty="0">
                <a:solidFill>
                  <a:srgbClr val="000000"/>
                </a:solidFill>
                <a:latin typeface="Verdana" panose="020B0604030504040204" pitchFamily="34" charset="0"/>
                <a:ea typeface="Verdana" panose="020B0604030504040204" pitchFamily="34" charset="0"/>
              </a:rPr>
              <a:t>124 uzdevumi</a:t>
            </a:r>
          </a:p>
          <a:p>
            <a:pPr marL="457200" indent="-457200">
              <a:lnSpc>
                <a:spcPts val="4645"/>
              </a:lnSpc>
              <a:buFont typeface="Wingdings" panose="05000000000000000000" pitchFamily="2" charset="2"/>
              <a:buChar char="ü"/>
            </a:pPr>
            <a:r>
              <a:rPr lang="lv-LV" sz="2000" dirty="0">
                <a:solidFill>
                  <a:srgbClr val="000000"/>
                </a:solidFill>
                <a:latin typeface="Verdana" panose="020B0604030504040204" pitchFamily="34" charset="0"/>
                <a:ea typeface="Verdana" panose="020B0604030504040204" pitchFamily="34" charset="0"/>
              </a:rPr>
              <a:t>indikatīvi 7 gados pieejami 14,5+1,8 mljrd. EUR</a:t>
            </a:r>
            <a:r>
              <a:rPr lang="lv-LV" sz="2000" i="0" dirty="0">
                <a:solidFill>
                  <a:srgbClr val="333333"/>
                </a:solidFill>
                <a:effectLst/>
                <a:latin typeface="Verdana" panose="020B0604030504040204" pitchFamily="34" charset="0"/>
                <a:ea typeface="Verdana" panose="020B0604030504040204" pitchFamily="34" charset="0"/>
              </a:rPr>
              <a:t> no valsts budžeta attīstības daļas, ES fondiem u.c. finanšu avotiem</a:t>
            </a:r>
          </a:p>
          <a:p>
            <a:pPr marL="457200" indent="-457200">
              <a:lnSpc>
                <a:spcPts val="4645"/>
              </a:lnSpc>
              <a:buFont typeface="Wingdings" panose="05000000000000000000" pitchFamily="2" charset="2"/>
              <a:buChar char="ü"/>
            </a:pPr>
            <a:r>
              <a:rPr lang="lv-LV" sz="2000" i="0" dirty="0">
                <a:solidFill>
                  <a:srgbClr val="333333"/>
                </a:solidFill>
                <a:effectLst/>
                <a:latin typeface="Verdana" panose="020B0604030504040204" pitchFamily="34" charset="0"/>
              </a:rPr>
              <a:t>369 valsts investīciju pasākumi</a:t>
            </a:r>
            <a:endParaRPr lang="en-US" sz="3318" dirty="0">
              <a:solidFill>
                <a:srgbClr val="000000"/>
              </a:solidFill>
              <a:latin typeface="Open Sans Bold"/>
            </a:endParaRPr>
          </a:p>
        </p:txBody>
      </p:sp>
      <p:sp>
        <p:nvSpPr>
          <p:cNvPr id="2" name="TextBox 1">
            <a:extLst>
              <a:ext uri="{FF2B5EF4-FFF2-40B4-BE49-F238E27FC236}">
                <a16:creationId xmlns:a16="http://schemas.microsoft.com/office/drawing/2014/main" id="{6AE9A60D-7EB1-467C-8387-190F09C75D68}"/>
              </a:ext>
            </a:extLst>
          </p:cNvPr>
          <p:cNvSpPr txBox="1"/>
          <p:nvPr/>
        </p:nvSpPr>
        <p:spPr>
          <a:xfrm>
            <a:off x="745067" y="413092"/>
            <a:ext cx="5799667" cy="523220"/>
          </a:xfrm>
          <a:prstGeom prst="rect">
            <a:avLst/>
          </a:prstGeom>
          <a:noFill/>
        </p:spPr>
        <p:txBody>
          <a:bodyPr wrap="square" rtlCol="0">
            <a:spAutoFit/>
          </a:bodyPr>
          <a:lstStyle/>
          <a:p>
            <a:r>
              <a:rPr lang="lv-LV" sz="2800" b="1" dirty="0">
                <a:solidFill>
                  <a:srgbClr val="993333"/>
                </a:solidFill>
                <a:latin typeface="Verdana" panose="020B0604030504040204" pitchFamily="34" charset="0"/>
                <a:ea typeface="Verdana" panose="020B0604030504040204" pitchFamily="34" charset="0"/>
              </a:rPr>
              <a:t>Par NAP2027</a:t>
            </a:r>
          </a:p>
        </p:txBody>
      </p:sp>
    </p:spTree>
    <p:extLst>
      <p:ext uri="{BB962C8B-B14F-4D97-AF65-F5344CB8AC3E}">
        <p14:creationId xmlns:p14="http://schemas.microsoft.com/office/powerpoint/2010/main" val="2346994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182485" y="1528170"/>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331028" y="369111"/>
            <a:ext cx="11529943" cy="600846"/>
          </a:xfrm>
        </p:spPr>
        <p:txBody>
          <a:bodyPr>
            <a:noAutofit/>
          </a:bodyPr>
          <a:lstStyle/>
          <a:p>
            <a:pPr algn="ctr">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"Līdzsvarota reģionālā attīstība" </a:t>
            </a:r>
            <a:r>
              <a:rPr lang="lv-LV" sz="2800" dirty="0">
                <a:effectLst/>
                <a:latin typeface="Verdana" panose="020B0604030504040204" pitchFamily="34" charset="0"/>
                <a:ea typeface="Verdana" panose="020B0604030504040204" pitchFamily="34" charset="0"/>
                <a:cs typeface="Times New Roman" panose="02020603050405020304" pitchFamily="18" charset="0"/>
              </a:rPr>
              <a:t/>
            </a:r>
            <a:br>
              <a:rPr lang="lv-LV" sz="2800" dirty="0">
                <a:effectLst/>
                <a:latin typeface="Verdana" panose="020B0604030504040204" pitchFamily="34" charset="0"/>
                <a:ea typeface="Verdana" panose="020B0604030504040204" pitchFamily="34" charset="0"/>
                <a:cs typeface="Times New Roman" panose="02020603050405020304" pitchFamily="18" charset="0"/>
              </a:rPr>
            </a:br>
            <a:endPar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622F36E-B3A8-0B51-30D6-D02BDD987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564" y="1292151"/>
            <a:ext cx="10442963" cy="3762449"/>
          </a:xfrm>
          <a:prstGeom prst="rect">
            <a:avLst/>
          </a:prstGeom>
        </p:spPr>
      </p:pic>
    </p:spTree>
    <p:extLst>
      <p:ext uri="{BB962C8B-B14F-4D97-AF65-F5344CB8AC3E}">
        <p14:creationId xmlns:p14="http://schemas.microsoft.com/office/powerpoint/2010/main" val="4286390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182485" y="1528170"/>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370515" y="225264"/>
            <a:ext cx="11529943" cy="600846"/>
          </a:xfrm>
        </p:spPr>
        <p:txBody>
          <a:bodyPr>
            <a:noAutofit/>
          </a:bodyPr>
          <a:lstStyle/>
          <a:p>
            <a:pPr algn="ctr">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a:t>
            </a:r>
            <a:r>
              <a:rPr lang="lv-LV" sz="2800" b="1" dirty="0">
                <a:solidFill>
                  <a:srgbClr val="C00000"/>
                </a:solidFill>
                <a:effectLst/>
                <a:latin typeface="Verdana" panose="020B0604030504040204" pitchFamily="34" charset="0"/>
                <a:ea typeface="Verdana" panose="020B0604030504040204" pitchFamily="34" charset="0"/>
              </a:rPr>
              <a:t>Mājoklis</a:t>
            </a: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 </a:t>
            </a:r>
            <a:r>
              <a:rPr lang="lv-LV" sz="2800" dirty="0">
                <a:effectLst/>
                <a:latin typeface="Verdana" panose="020B0604030504040204" pitchFamily="34" charset="0"/>
                <a:ea typeface="Verdana" panose="020B0604030504040204" pitchFamily="34" charset="0"/>
                <a:cs typeface="Times New Roman" panose="02020603050405020304" pitchFamily="18" charset="0"/>
              </a:rPr>
              <a:t/>
            </a:r>
            <a:br>
              <a:rPr lang="lv-LV" sz="2800" dirty="0">
                <a:effectLst/>
                <a:latin typeface="Verdana" panose="020B0604030504040204" pitchFamily="34" charset="0"/>
                <a:ea typeface="Verdana" panose="020B0604030504040204" pitchFamily="34" charset="0"/>
                <a:cs typeface="Times New Roman" panose="02020603050405020304" pitchFamily="18" charset="0"/>
              </a:rPr>
            </a:br>
            <a:endPar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F972709-DA4B-BE69-379F-5F89F6373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40" y="1039454"/>
            <a:ext cx="10754687" cy="4290376"/>
          </a:xfrm>
          <a:prstGeom prst="rect">
            <a:avLst/>
          </a:prstGeom>
        </p:spPr>
      </p:pic>
    </p:spTree>
    <p:extLst>
      <p:ext uri="{BB962C8B-B14F-4D97-AF65-F5344CB8AC3E}">
        <p14:creationId xmlns:p14="http://schemas.microsoft.com/office/powerpoint/2010/main" val="2217635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182485" y="1528170"/>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331028" y="485323"/>
            <a:ext cx="11529943" cy="600846"/>
          </a:xfrm>
        </p:spPr>
        <p:txBody>
          <a:bodyPr>
            <a:noAutofit/>
          </a:bodyPr>
          <a:lstStyle/>
          <a:p>
            <a:pPr algn="ctr">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a:t>
            </a:r>
            <a:r>
              <a:rPr lang="lv-LV" sz="2800" b="1" dirty="0">
                <a:solidFill>
                  <a:srgbClr val="C00000"/>
                </a:solidFill>
                <a:effectLst/>
                <a:latin typeface="Verdana" panose="020B0604030504040204" pitchFamily="34" charset="0"/>
                <a:ea typeface="Verdana" panose="020B0604030504040204" pitchFamily="34" charset="0"/>
              </a:rPr>
              <a:t>Cilvēku līdzdalība kultūras un sporta aktivitātēs</a:t>
            </a: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 </a:t>
            </a:r>
            <a:r>
              <a:rPr lang="lv-LV" sz="2800" dirty="0">
                <a:effectLst/>
                <a:latin typeface="Verdana" panose="020B0604030504040204" pitchFamily="34" charset="0"/>
                <a:ea typeface="Verdana" panose="020B0604030504040204" pitchFamily="34" charset="0"/>
                <a:cs typeface="Times New Roman" panose="02020603050405020304" pitchFamily="18" charset="0"/>
              </a:rPr>
              <a:t/>
            </a:r>
            <a:br>
              <a:rPr lang="lv-LV" sz="2800" dirty="0">
                <a:effectLst/>
                <a:latin typeface="Verdana" panose="020B0604030504040204" pitchFamily="34" charset="0"/>
                <a:ea typeface="Verdana" panose="020B0604030504040204" pitchFamily="34" charset="0"/>
                <a:cs typeface="Times New Roman" panose="02020603050405020304" pitchFamily="18" charset="0"/>
              </a:rPr>
            </a:br>
            <a:endPar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691FA15-0904-FF0A-EC90-C47477E86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85" y="1528170"/>
            <a:ext cx="11014745" cy="2330766"/>
          </a:xfrm>
          <a:prstGeom prst="rect">
            <a:avLst/>
          </a:prstGeom>
        </p:spPr>
      </p:pic>
    </p:spTree>
    <p:extLst>
      <p:ext uri="{BB962C8B-B14F-4D97-AF65-F5344CB8AC3E}">
        <p14:creationId xmlns:p14="http://schemas.microsoft.com/office/powerpoint/2010/main" val="844147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182485" y="1528170"/>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331028" y="560824"/>
            <a:ext cx="11529943" cy="600846"/>
          </a:xfrm>
        </p:spPr>
        <p:txBody>
          <a:bodyPr>
            <a:noAutofit/>
          </a:bodyPr>
          <a:lstStyle/>
          <a:p>
            <a:pPr algn="ctr">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a:t>
            </a:r>
            <a:r>
              <a:rPr lang="lv-LV" sz="2800" b="1" dirty="0">
                <a:solidFill>
                  <a:srgbClr val="C00000"/>
                </a:solidFill>
                <a:effectLst/>
                <a:latin typeface="Verdana" panose="020B0604030504040204" pitchFamily="34" charset="0"/>
                <a:ea typeface="Verdana" panose="020B0604030504040204" pitchFamily="34" charset="0"/>
              </a:rPr>
              <a:t>Kultūras un sporta devums </a:t>
            </a:r>
            <a:br>
              <a:rPr lang="lv-LV" sz="2800" b="1" dirty="0">
                <a:solidFill>
                  <a:srgbClr val="C00000"/>
                </a:solidFill>
                <a:effectLst/>
                <a:latin typeface="Verdana" panose="020B0604030504040204" pitchFamily="34" charset="0"/>
                <a:ea typeface="Verdana" panose="020B0604030504040204" pitchFamily="34" charset="0"/>
              </a:rPr>
            </a:br>
            <a:r>
              <a:rPr lang="lv-LV" sz="2800" b="1" dirty="0">
                <a:solidFill>
                  <a:srgbClr val="C00000"/>
                </a:solidFill>
                <a:effectLst/>
                <a:latin typeface="Verdana" panose="020B0604030504040204" pitchFamily="34" charset="0"/>
                <a:ea typeface="Verdana" panose="020B0604030504040204" pitchFamily="34" charset="0"/>
              </a:rPr>
              <a:t>ilgtspējīgai sabiedrībai</a:t>
            </a: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 </a:t>
            </a:r>
            <a:r>
              <a:rPr lang="lv-LV" sz="2800" dirty="0">
                <a:effectLst/>
                <a:latin typeface="Verdana" panose="020B0604030504040204" pitchFamily="34" charset="0"/>
                <a:ea typeface="Verdana" panose="020B0604030504040204" pitchFamily="34" charset="0"/>
                <a:cs typeface="Times New Roman" panose="02020603050405020304" pitchFamily="18" charset="0"/>
              </a:rPr>
              <a:t/>
            </a:r>
            <a:br>
              <a:rPr lang="lv-LV" sz="2800" dirty="0">
                <a:effectLst/>
                <a:latin typeface="Verdana" panose="020B0604030504040204" pitchFamily="34" charset="0"/>
                <a:ea typeface="Verdana" panose="020B0604030504040204" pitchFamily="34" charset="0"/>
                <a:cs typeface="Times New Roman" panose="02020603050405020304" pitchFamily="18" charset="0"/>
              </a:rPr>
            </a:br>
            <a:endPar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E266C00-C871-8D5C-4018-610C0591C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120" y="2130524"/>
            <a:ext cx="10771464" cy="2701535"/>
          </a:xfrm>
          <a:prstGeom prst="rect">
            <a:avLst/>
          </a:prstGeom>
        </p:spPr>
      </p:pic>
    </p:spTree>
    <p:extLst>
      <p:ext uri="{BB962C8B-B14F-4D97-AF65-F5344CB8AC3E}">
        <p14:creationId xmlns:p14="http://schemas.microsoft.com/office/powerpoint/2010/main" val="3728156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182485" y="1528170"/>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370515" y="225264"/>
            <a:ext cx="11529943" cy="600846"/>
          </a:xfrm>
        </p:spPr>
        <p:txBody>
          <a:bodyPr>
            <a:noAutofit/>
          </a:bodyPr>
          <a:lstStyle/>
          <a:p>
            <a:pPr algn="ctr">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a:t>
            </a:r>
            <a:r>
              <a:rPr lang="lv-LV" sz="2800" b="1" dirty="0">
                <a:solidFill>
                  <a:srgbClr val="C00000"/>
                </a:solidFill>
                <a:effectLst/>
                <a:latin typeface="Verdana" panose="020B0604030504040204" pitchFamily="34" charset="0"/>
                <a:ea typeface="Verdana" panose="020B0604030504040204" pitchFamily="34" charset="0"/>
              </a:rPr>
              <a:t>Saliedētība</a:t>
            </a: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a:t>
            </a:r>
            <a:r>
              <a:rPr lang="lv-LV" sz="2800" dirty="0">
                <a:effectLst/>
                <a:latin typeface="Verdana" panose="020B0604030504040204" pitchFamily="34" charset="0"/>
                <a:ea typeface="Verdana" panose="020B0604030504040204" pitchFamily="34" charset="0"/>
                <a:cs typeface="Times New Roman" panose="02020603050405020304" pitchFamily="18" charset="0"/>
              </a:rPr>
              <a:t/>
            </a:r>
            <a:br>
              <a:rPr lang="lv-LV" sz="2800" dirty="0">
                <a:effectLst/>
                <a:latin typeface="Verdana" panose="020B0604030504040204" pitchFamily="34" charset="0"/>
                <a:ea typeface="Verdana" panose="020B0604030504040204" pitchFamily="34" charset="0"/>
                <a:cs typeface="Times New Roman" panose="02020603050405020304" pitchFamily="18" charset="0"/>
              </a:rPr>
            </a:br>
            <a:endPar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3288F43-2D92-CAC0-5C61-674C76ADE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570" y="1121423"/>
            <a:ext cx="10167457" cy="4444426"/>
          </a:xfrm>
          <a:prstGeom prst="rect">
            <a:avLst/>
          </a:prstGeom>
        </p:spPr>
      </p:pic>
    </p:spTree>
    <p:extLst>
      <p:ext uri="{BB962C8B-B14F-4D97-AF65-F5344CB8AC3E}">
        <p14:creationId xmlns:p14="http://schemas.microsoft.com/office/powerpoint/2010/main" val="1226186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182485" y="1528170"/>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370515" y="225264"/>
            <a:ext cx="11529943" cy="600846"/>
          </a:xfrm>
        </p:spPr>
        <p:txBody>
          <a:bodyPr>
            <a:noAutofit/>
          </a:bodyPr>
          <a:lstStyle/>
          <a:p>
            <a:pPr algn="ctr">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a:t>
            </a:r>
            <a:r>
              <a:rPr lang="lv-LV" sz="2800" b="1" dirty="0">
                <a:solidFill>
                  <a:srgbClr val="C00000"/>
                </a:solidFill>
                <a:effectLst/>
                <a:latin typeface="Verdana" panose="020B0604030504040204" pitchFamily="34" charset="0"/>
                <a:ea typeface="Verdana" panose="020B0604030504040204" pitchFamily="34" charset="0"/>
              </a:rPr>
              <a:t>Tiesiskums un pārvaldība</a:t>
            </a: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 (1) </a:t>
            </a:r>
            <a:r>
              <a:rPr lang="lv-LV" sz="2800" dirty="0">
                <a:effectLst/>
                <a:latin typeface="Verdana" panose="020B0604030504040204" pitchFamily="34" charset="0"/>
                <a:ea typeface="Verdana" panose="020B0604030504040204" pitchFamily="34" charset="0"/>
                <a:cs typeface="Times New Roman" panose="02020603050405020304" pitchFamily="18" charset="0"/>
              </a:rPr>
              <a:t/>
            </a:r>
            <a:br>
              <a:rPr lang="lv-LV" sz="2800" dirty="0">
                <a:effectLst/>
                <a:latin typeface="Verdana" panose="020B0604030504040204" pitchFamily="34" charset="0"/>
                <a:ea typeface="Verdana" panose="020B0604030504040204" pitchFamily="34" charset="0"/>
                <a:cs typeface="Times New Roman" panose="02020603050405020304" pitchFamily="18" charset="0"/>
              </a:rPr>
            </a:br>
            <a:endPar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7EEA744-9CE2-D43F-6FD6-792861047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24" y="797665"/>
            <a:ext cx="9967518" cy="5351465"/>
          </a:xfrm>
          <a:prstGeom prst="rect">
            <a:avLst/>
          </a:prstGeom>
        </p:spPr>
      </p:pic>
    </p:spTree>
    <p:extLst>
      <p:ext uri="{BB962C8B-B14F-4D97-AF65-F5344CB8AC3E}">
        <p14:creationId xmlns:p14="http://schemas.microsoft.com/office/powerpoint/2010/main" val="1939103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182485" y="1528170"/>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504739" y="258820"/>
            <a:ext cx="11529943" cy="600846"/>
          </a:xfrm>
        </p:spPr>
        <p:txBody>
          <a:bodyPr>
            <a:noAutofit/>
          </a:bodyPr>
          <a:lstStyle/>
          <a:p>
            <a:pPr algn="ctr">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a:t>
            </a:r>
            <a:r>
              <a:rPr lang="lv-LV" sz="2800" b="1" dirty="0">
                <a:solidFill>
                  <a:srgbClr val="C00000"/>
                </a:solidFill>
                <a:effectLst/>
                <a:latin typeface="Verdana" panose="020B0604030504040204" pitchFamily="34" charset="0"/>
                <a:ea typeface="Verdana" panose="020B0604030504040204" pitchFamily="34" charset="0"/>
              </a:rPr>
              <a:t>Tiesiskums un pārvaldība</a:t>
            </a: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 (2) </a:t>
            </a:r>
            <a:r>
              <a:rPr lang="lv-LV" sz="2800" dirty="0">
                <a:effectLst/>
                <a:latin typeface="Verdana" panose="020B0604030504040204" pitchFamily="34" charset="0"/>
                <a:ea typeface="Verdana" panose="020B0604030504040204" pitchFamily="34" charset="0"/>
                <a:cs typeface="Times New Roman" panose="02020603050405020304" pitchFamily="18" charset="0"/>
              </a:rPr>
              <a:t/>
            </a:r>
            <a:br>
              <a:rPr lang="lv-LV" sz="2800" dirty="0">
                <a:effectLst/>
                <a:latin typeface="Verdana" panose="020B0604030504040204" pitchFamily="34" charset="0"/>
                <a:ea typeface="Verdana" panose="020B0604030504040204" pitchFamily="34" charset="0"/>
                <a:cs typeface="Times New Roman" panose="02020603050405020304" pitchFamily="18" charset="0"/>
              </a:rPr>
            </a:br>
            <a:endPar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FE160AB-D41D-4D66-957C-0046ACFDF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402" y="670854"/>
            <a:ext cx="9950740" cy="5620889"/>
          </a:xfrm>
          <a:prstGeom prst="rect">
            <a:avLst/>
          </a:prstGeom>
        </p:spPr>
      </p:pic>
    </p:spTree>
    <p:extLst>
      <p:ext uri="{BB962C8B-B14F-4D97-AF65-F5344CB8AC3E}">
        <p14:creationId xmlns:p14="http://schemas.microsoft.com/office/powerpoint/2010/main" val="3685482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182485" y="1528170"/>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331028" y="309154"/>
            <a:ext cx="11529943" cy="600846"/>
          </a:xfrm>
        </p:spPr>
        <p:txBody>
          <a:bodyPr>
            <a:noAutofit/>
          </a:bodyPr>
          <a:lstStyle/>
          <a:p>
            <a:pPr algn="ctr">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a:t>
            </a:r>
            <a:r>
              <a:rPr lang="lv-LV" sz="2800" b="1" dirty="0">
                <a:solidFill>
                  <a:srgbClr val="C00000"/>
                </a:solidFill>
                <a:effectLst/>
                <a:latin typeface="Verdana" panose="020B0604030504040204" pitchFamily="34" charset="0"/>
                <a:ea typeface="Verdana" panose="020B0604030504040204" pitchFamily="34" charset="0"/>
              </a:rPr>
              <a:t>Drošība</a:t>
            </a: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 </a:t>
            </a:r>
            <a:r>
              <a:rPr lang="lv-LV" sz="2800" dirty="0">
                <a:effectLst/>
                <a:latin typeface="Verdana" panose="020B0604030504040204" pitchFamily="34" charset="0"/>
                <a:ea typeface="Verdana" panose="020B0604030504040204" pitchFamily="34" charset="0"/>
                <a:cs typeface="Times New Roman" panose="02020603050405020304" pitchFamily="18" charset="0"/>
              </a:rPr>
              <a:t/>
            </a:r>
            <a:br>
              <a:rPr lang="lv-LV" sz="2800" dirty="0">
                <a:effectLst/>
                <a:latin typeface="Verdana" panose="020B0604030504040204" pitchFamily="34" charset="0"/>
                <a:ea typeface="Verdana" panose="020B0604030504040204" pitchFamily="34" charset="0"/>
                <a:cs typeface="Times New Roman" panose="02020603050405020304" pitchFamily="18" charset="0"/>
              </a:rPr>
            </a:br>
            <a:endPar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7C2043F-82C1-4656-5729-CC132FAE9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858" y="1341513"/>
            <a:ext cx="10055669" cy="4614670"/>
          </a:xfrm>
          <a:prstGeom prst="rect">
            <a:avLst/>
          </a:prstGeom>
        </p:spPr>
      </p:pic>
    </p:spTree>
    <p:extLst>
      <p:ext uri="{BB962C8B-B14F-4D97-AF65-F5344CB8AC3E}">
        <p14:creationId xmlns:p14="http://schemas.microsoft.com/office/powerpoint/2010/main" val="3194718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182485" y="1528170"/>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370515" y="225264"/>
            <a:ext cx="11529943" cy="600846"/>
          </a:xfrm>
        </p:spPr>
        <p:txBody>
          <a:bodyPr>
            <a:noAutofit/>
          </a:bodyPr>
          <a:lstStyle/>
          <a:p>
            <a:pPr algn="ctr">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Kopsavilkums</a:t>
            </a:r>
            <a:r>
              <a:rPr lang="lv-LV" sz="2800" dirty="0">
                <a:effectLst/>
                <a:latin typeface="Verdana" panose="020B0604030504040204" pitchFamily="34" charset="0"/>
                <a:ea typeface="Verdana" panose="020B0604030504040204" pitchFamily="34" charset="0"/>
                <a:cs typeface="Times New Roman" panose="02020603050405020304" pitchFamily="18" charset="0"/>
              </a:rPr>
              <a:t/>
            </a:r>
            <a:br>
              <a:rPr lang="lv-LV" sz="2800" dirty="0">
                <a:effectLst/>
                <a:latin typeface="Verdana" panose="020B0604030504040204" pitchFamily="34" charset="0"/>
                <a:ea typeface="Verdana" panose="020B0604030504040204" pitchFamily="34" charset="0"/>
                <a:cs typeface="Times New Roman" panose="02020603050405020304" pitchFamily="18" charset="0"/>
              </a:rPr>
            </a:br>
            <a:endPar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1FC312C-848F-680E-1B37-97370D231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87" y="637564"/>
            <a:ext cx="10989026" cy="6220436"/>
          </a:xfrm>
          <a:prstGeom prst="rect">
            <a:avLst/>
          </a:prstGeom>
        </p:spPr>
      </p:pic>
    </p:spTree>
    <p:extLst>
      <p:ext uri="{BB962C8B-B14F-4D97-AF65-F5344CB8AC3E}">
        <p14:creationId xmlns:p14="http://schemas.microsoft.com/office/powerpoint/2010/main" val="674107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182485" y="1528170"/>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370515" y="225264"/>
            <a:ext cx="11529943" cy="600846"/>
          </a:xfrm>
        </p:spPr>
        <p:txBody>
          <a:bodyPr>
            <a:noAutofit/>
          </a:bodyPr>
          <a:lstStyle/>
          <a:p>
            <a:pPr algn="ctr">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Galvenie konstatējumi un secinājumi</a:t>
            </a:r>
          </a:p>
        </p:txBody>
      </p:sp>
      <p:sp>
        <p:nvSpPr>
          <p:cNvPr id="3" name="TextBox 2">
            <a:extLst>
              <a:ext uri="{FF2B5EF4-FFF2-40B4-BE49-F238E27FC236}">
                <a16:creationId xmlns:a16="http://schemas.microsoft.com/office/drawing/2014/main" id="{D393841B-03D1-B363-B67D-0937284E8B94}"/>
              </a:ext>
            </a:extLst>
          </p:cNvPr>
          <p:cNvSpPr txBox="1"/>
          <p:nvPr/>
        </p:nvSpPr>
        <p:spPr>
          <a:xfrm>
            <a:off x="370515" y="936556"/>
            <a:ext cx="11014744" cy="5078313"/>
          </a:xfrm>
          <a:prstGeom prst="rect">
            <a:avLst/>
          </a:prstGeom>
          <a:noFill/>
        </p:spPr>
        <p:txBody>
          <a:bodyPr wrap="square" rtlCol="0">
            <a:spAutoFit/>
          </a:bodyPr>
          <a:lstStyle/>
          <a:p>
            <a:pPr marL="342900" indent="-342900">
              <a:buAutoNum type="arabicPeriod"/>
            </a:pPr>
            <a:r>
              <a:rPr lang="lv-LV" dirty="0"/>
              <a:t>Stratēģisko mērķu kopumā ir pozitīva virzība mērķu sasniegšanā, vienlaikus straujāk jāpanāk produktivitātes kāpināšanu, kā arī jābūt mērķtiecīgākai politikai nabadzības riska un nevienlīdzības (ienākumu, teritoriālās) mazināšanai.</a:t>
            </a:r>
          </a:p>
          <a:p>
            <a:pPr marL="342900" indent="-342900">
              <a:buAutoNum type="arabicPeriod" startAt="2"/>
            </a:pPr>
            <a:r>
              <a:rPr lang="lv-LV" dirty="0"/>
              <a:t>Būtiskas problēmas redzamas rīcības virziena «Stipras ģimenes paaudzēs» un  rīcības virziena «Kapitāls un                   </a:t>
            </a:r>
          </a:p>
          <a:p>
            <a:r>
              <a:rPr lang="lv-LV" dirty="0"/>
              <a:t>       uzņēmējdarbības vide» mērķu sasniegšanā.</a:t>
            </a:r>
          </a:p>
          <a:p>
            <a:r>
              <a:rPr lang="lv-LV" dirty="0"/>
              <a:t>3.   Pretrunīgi rezultāti veselības aprūpē – pieaug veselīgas dzīves gadu skaits, bet pasliktinās pacienu   </a:t>
            </a:r>
          </a:p>
          <a:p>
            <a:r>
              <a:rPr lang="lv-LV" dirty="0"/>
              <a:t>       apmierinātība un profilaktiski/medicīniski novēršamā mirstība, pieaug zaudēto mūža gadu skaits, ir joprojām </a:t>
            </a:r>
          </a:p>
          <a:p>
            <a:r>
              <a:rPr lang="lv-LV" dirty="0"/>
              <a:t>       nepietiekams medicīniskais personāls.</a:t>
            </a:r>
          </a:p>
          <a:p>
            <a:pPr marL="342900" indent="-342900" algn="just">
              <a:buAutoNum type="arabicPeriod" startAt="4"/>
            </a:pPr>
            <a:r>
              <a:rPr lang="lv-LV" dirty="0"/>
              <a:t>Būtiski samazinās dzimstība, kā iemesls varētu būt nedrošības sajūta sabiedrībā (</a:t>
            </a:r>
            <a:r>
              <a:rPr lang="lv-LV" dirty="0" err="1"/>
              <a:t>covid</a:t>
            </a:r>
            <a:r>
              <a:rPr lang="lv-LV" dirty="0"/>
              <a:t> periods, ekonomikas bremzēšanās, ģeopolitika).</a:t>
            </a:r>
          </a:p>
          <a:p>
            <a:pPr marL="342900" indent="-342900">
              <a:buAutoNum type="arabicPeriod" startAt="4"/>
            </a:pPr>
            <a:r>
              <a:rPr lang="lv-LV" dirty="0"/>
              <a:t>Konkurētspējas kontekstā kritiska situācija ar joprojām zemo finansējumu pētniecībai un attīstībai, satraucošs ir jauno doktoru īpatsvara kritums un jauniešu, kuri nemācās un nestrādā (NEET), īpatsvara pieaugums. Tas vienlaikus ir acīmredzams kavēklis produktivitātes un IKP kāpumam.</a:t>
            </a:r>
          </a:p>
          <a:p>
            <a:pPr marL="342900" indent="-342900">
              <a:buAutoNum type="arabicPeriod" startAt="4"/>
            </a:pPr>
            <a:r>
              <a:rPr lang="lv-LV" dirty="0"/>
              <a:t>Fundamentāla problēma ir nepietiekama banku kreditēšana un vājš kapitāla tirgus, kas neļauj valsts ekonomikai augt un īstenot/piesaistīt investīcijas.</a:t>
            </a:r>
          </a:p>
          <a:p>
            <a:pPr marL="342900" indent="-342900">
              <a:buAutoNum type="arabicPeriod" startAt="4"/>
            </a:pPr>
            <a:r>
              <a:rPr lang="lv-LV" dirty="0"/>
              <a:t>Pastāv risks pasliktināties bioloģiskajai daudzveidībai, uz ko norāda Meža putnu un Lauku putnu indeksi.</a:t>
            </a:r>
          </a:p>
          <a:p>
            <a:pPr marL="342900" indent="-342900">
              <a:buAutoNum type="arabicPeriod" startAt="4"/>
            </a:pPr>
            <a:r>
              <a:rPr lang="lv-LV" dirty="0"/>
              <a:t>Mazinās iedzīvotāju līdzdalība sabiedriskajās organizācijās, nedaudz pieaugusi ir uzticēšanās politiskajām partijām, MK un Saeimai, bet joprojām tā ir relatīvi zema. </a:t>
            </a:r>
          </a:p>
        </p:txBody>
      </p:sp>
    </p:spTree>
    <p:extLst>
      <p:ext uri="{BB962C8B-B14F-4D97-AF65-F5344CB8AC3E}">
        <p14:creationId xmlns:p14="http://schemas.microsoft.com/office/powerpoint/2010/main" val="3729159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276C82E-023B-4C46-8398-9557EB7B237C}"/>
              </a:ext>
            </a:extLst>
          </p:cNvPr>
          <p:cNvGrpSpPr/>
          <p:nvPr/>
        </p:nvGrpSpPr>
        <p:grpSpPr>
          <a:xfrm>
            <a:off x="736086" y="1893074"/>
            <a:ext cx="4325113" cy="4325112"/>
            <a:chOff x="3933825" y="1367090"/>
            <a:chExt cx="4325113" cy="4325112"/>
          </a:xfrm>
          <a:solidFill>
            <a:srgbClr val="9D2235"/>
          </a:solidFill>
        </p:grpSpPr>
        <p:grpSp>
          <p:nvGrpSpPr>
            <p:cNvPr id="22" name="Group 21">
              <a:extLst>
                <a:ext uri="{FF2B5EF4-FFF2-40B4-BE49-F238E27FC236}">
                  <a16:creationId xmlns:a16="http://schemas.microsoft.com/office/drawing/2014/main" id="{AE20F0C3-9C92-DD4C-B7D4-B0C0E0E6CD7F}"/>
                </a:ext>
              </a:extLst>
            </p:cNvPr>
            <p:cNvGrpSpPr/>
            <p:nvPr/>
          </p:nvGrpSpPr>
          <p:grpSpPr>
            <a:xfrm>
              <a:off x="3933825" y="1367090"/>
              <a:ext cx="4325112" cy="4325112"/>
              <a:chOff x="6497638" y="530225"/>
              <a:chExt cx="2697162" cy="2433638"/>
            </a:xfrm>
            <a:grpFill/>
          </p:grpSpPr>
          <p:sp>
            <p:nvSpPr>
              <p:cNvPr id="28" name="Freeform 6">
                <a:extLst>
                  <a:ext uri="{FF2B5EF4-FFF2-40B4-BE49-F238E27FC236}">
                    <a16:creationId xmlns:a16="http://schemas.microsoft.com/office/drawing/2014/main" id="{AA88A3B0-42F6-0445-A4B3-0F5A8C070C98}"/>
                  </a:ext>
                </a:extLst>
              </p:cNvPr>
              <p:cNvSpPr>
                <a:spLocks/>
              </p:cNvSpPr>
              <p:nvPr/>
            </p:nvSpPr>
            <p:spPr bwMode="auto">
              <a:xfrm>
                <a:off x="7918450" y="533400"/>
                <a:ext cx="1276350" cy="1390650"/>
              </a:xfrm>
              <a:custGeom>
                <a:avLst/>
                <a:gdLst>
                  <a:gd name="T0" fmla="*/ 0 w 2244"/>
                  <a:gd name="T1" fmla="*/ 1339 h 2713"/>
                  <a:gd name="T2" fmla="*/ 909 w 2244"/>
                  <a:gd name="T3" fmla="*/ 2349 h 2713"/>
                  <a:gd name="T4" fmla="*/ 1581 w 2244"/>
                  <a:gd name="T5" fmla="*/ 2713 h 2713"/>
                  <a:gd name="T6" fmla="*/ 2244 w 2244"/>
                  <a:gd name="T7" fmla="*/ 2350 h 2713"/>
                  <a:gd name="T8" fmla="*/ 8 w 2244"/>
                  <a:gd name="T9" fmla="*/ 0 h 2713"/>
                  <a:gd name="T10" fmla="*/ 369 w 2244"/>
                  <a:gd name="T11" fmla="*/ 659 h 2713"/>
                  <a:gd name="T12" fmla="*/ 0 w 2244"/>
                  <a:gd name="T13" fmla="*/ 1339 h 2713"/>
                </a:gdLst>
                <a:ahLst/>
                <a:cxnLst>
                  <a:cxn ang="0">
                    <a:pos x="T0" y="T1"/>
                  </a:cxn>
                  <a:cxn ang="0">
                    <a:pos x="T2" y="T3"/>
                  </a:cxn>
                  <a:cxn ang="0">
                    <a:pos x="T4" y="T5"/>
                  </a:cxn>
                  <a:cxn ang="0">
                    <a:pos x="T6" y="T7"/>
                  </a:cxn>
                  <a:cxn ang="0">
                    <a:pos x="T8" y="T9"/>
                  </a:cxn>
                  <a:cxn ang="0">
                    <a:pos x="T10" y="T11"/>
                  </a:cxn>
                  <a:cxn ang="0">
                    <a:pos x="T12" y="T13"/>
                  </a:cxn>
                </a:cxnLst>
                <a:rect l="0" t="0" r="r" b="b"/>
                <a:pathLst>
                  <a:path w="2244" h="2713">
                    <a:moveTo>
                      <a:pt x="0" y="1339"/>
                    </a:moveTo>
                    <a:cubicBezTo>
                      <a:pt x="507" y="1401"/>
                      <a:pt x="900" y="1828"/>
                      <a:pt x="909" y="2349"/>
                    </a:cubicBezTo>
                    <a:lnTo>
                      <a:pt x="1581" y="2713"/>
                    </a:lnTo>
                    <a:lnTo>
                      <a:pt x="2244" y="2350"/>
                    </a:lnTo>
                    <a:cubicBezTo>
                      <a:pt x="2235" y="1093"/>
                      <a:pt x="1249" y="70"/>
                      <a:pt x="8" y="0"/>
                    </a:cubicBezTo>
                    <a:lnTo>
                      <a:pt x="369" y="659"/>
                    </a:lnTo>
                    <a:lnTo>
                      <a:pt x="0" y="1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Verdana" panose="020B0604030504040204" pitchFamily="34" charset="0"/>
                  <a:ea typeface="Verdana" panose="020B0604030504040204" pitchFamily="34" charset="0"/>
                </a:endParaRPr>
              </a:p>
            </p:txBody>
          </p:sp>
          <p:sp>
            <p:nvSpPr>
              <p:cNvPr id="29" name="Freeform 7">
                <a:extLst>
                  <a:ext uri="{FF2B5EF4-FFF2-40B4-BE49-F238E27FC236}">
                    <a16:creationId xmlns:a16="http://schemas.microsoft.com/office/drawing/2014/main" id="{7C42FC9E-D7E0-4B4B-89AC-E15C551A2CA0}"/>
                  </a:ext>
                </a:extLst>
              </p:cNvPr>
              <p:cNvSpPr>
                <a:spLocks/>
              </p:cNvSpPr>
              <p:nvPr/>
            </p:nvSpPr>
            <p:spPr bwMode="auto">
              <a:xfrm>
                <a:off x="6499225" y="530225"/>
                <a:ext cx="1544638" cy="1150938"/>
              </a:xfrm>
              <a:custGeom>
                <a:avLst/>
                <a:gdLst>
                  <a:gd name="T0" fmla="*/ 1339 w 2713"/>
                  <a:gd name="T1" fmla="*/ 2243 h 2243"/>
                  <a:gd name="T2" fmla="*/ 2349 w 2713"/>
                  <a:gd name="T3" fmla="*/ 1335 h 2243"/>
                  <a:gd name="T4" fmla="*/ 2713 w 2713"/>
                  <a:gd name="T5" fmla="*/ 663 h 2243"/>
                  <a:gd name="T6" fmla="*/ 2350 w 2713"/>
                  <a:gd name="T7" fmla="*/ 0 h 2243"/>
                  <a:gd name="T8" fmla="*/ 0 w 2713"/>
                  <a:gd name="T9" fmla="*/ 2236 h 2243"/>
                  <a:gd name="T10" fmla="*/ 659 w 2713"/>
                  <a:gd name="T11" fmla="*/ 1874 h 2243"/>
                  <a:gd name="T12" fmla="*/ 1339 w 2713"/>
                  <a:gd name="T13" fmla="*/ 2243 h 2243"/>
                </a:gdLst>
                <a:ahLst/>
                <a:cxnLst>
                  <a:cxn ang="0">
                    <a:pos x="T0" y="T1"/>
                  </a:cxn>
                  <a:cxn ang="0">
                    <a:pos x="T2" y="T3"/>
                  </a:cxn>
                  <a:cxn ang="0">
                    <a:pos x="T4" y="T5"/>
                  </a:cxn>
                  <a:cxn ang="0">
                    <a:pos x="T6" y="T7"/>
                  </a:cxn>
                  <a:cxn ang="0">
                    <a:pos x="T8" y="T9"/>
                  </a:cxn>
                  <a:cxn ang="0">
                    <a:pos x="T10" y="T11"/>
                  </a:cxn>
                  <a:cxn ang="0">
                    <a:pos x="T12" y="T13"/>
                  </a:cxn>
                </a:cxnLst>
                <a:rect l="0" t="0" r="r" b="b"/>
                <a:pathLst>
                  <a:path w="2713" h="2243">
                    <a:moveTo>
                      <a:pt x="1339" y="2243"/>
                    </a:moveTo>
                    <a:cubicBezTo>
                      <a:pt x="1401" y="1737"/>
                      <a:pt x="1828" y="1344"/>
                      <a:pt x="2349" y="1335"/>
                    </a:cubicBezTo>
                    <a:lnTo>
                      <a:pt x="2713" y="663"/>
                    </a:lnTo>
                    <a:lnTo>
                      <a:pt x="2350" y="0"/>
                    </a:lnTo>
                    <a:cubicBezTo>
                      <a:pt x="1093" y="9"/>
                      <a:pt x="69" y="995"/>
                      <a:pt x="0" y="2236"/>
                    </a:cubicBezTo>
                    <a:lnTo>
                      <a:pt x="659" y="1874"/>
                    </a:lnTo>
                    <a:lnTo>
                      <a:pt x="1339" y="22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Verdana" panose="020B0604030504040204" pitchFamily="34" charset="0"/>
                  <a:ea typeface="Verdana" panose="020B0604030504040204" pitchFamily="34" charset="0"/>
                </a:endParaRPr>
              </a:p>
            </p:txBody>
          </p:sp>
          <p:sp>
            <p:nvSpPr>
              <p:cNvPr id="30" name="Freeform 8">
                <a:extLst>
                  <a:ext uri="{FF2B5EF4-FFF2-40B4-BE49-F238E27FC236}">
                    <a16:creationId xmlns:a16="http://schemas.microsoft.com/office/drawing/2014/main" id="{303C27A4-D768-3C47-988E-AFF1F7044329}"/>
                  </a:ext>
                </a:extLst>
              </p:cNvPr>
              <p:cNvSpPr>
                <a:spLocks/>
              </p:cNvSpPr>
              <p:nvPr/>
            </p:nvSpPr>
            <p:spPr bwMode="auto">
              <a:xfrm>
                <a:off x="7648575" y="1812925"/>
                <a:ext cx="1544638" cy="1150938"/>
              </a:xfrm>
              <a:custGeom>
                <a:avLst/>
                <a:gdLst>
                  <a:gd name="T0" fmla="*/ 2714 w 2714"/>
                  <a:gd name="T1" fmla="*/ 7 h 2243"/>
                  <a:gd name="T2" fmla="*/ 2055 w 2714"/>
                  <a:gd name="T3" fmla="*/ 368 h 2243"/>
                  <a:gd name="T4" fmla="*/ 1375 w 2714"/>
                  <a:gd name="T5" fmla="*/ 0 h 2243"/>
                  <a:gd name="T6" fmla="*/ 365 w 2714"/>
                  <a:gd name="T7" fmla="*/ 908 h 2243"/>
                  <a:gd name="T8" fmla="*/ 0 w 2714"/>
                  <a:gd name="T9" fmla="*/ 1580 h 2243"/>
                  <a:gd name="T10" fmla="*/ 364 w 2714"/>
                  <a:gd name="T11" fmla="*/ 2243 h 2243"/>
                  <a:gd name="T12" fmla="*/ 2714 w 2714"/>
                  <a:gd name="T13" fmla="*/ 7 h 2243"/>
                </a:gdLst>
                <a:ahLst/>
                <a:cxnLst>
                  <a:cxn ang="0">
                    <a:pos x="T0" y="T1"/>
                  </a:cxn>
                  <a:cxn ang="0">
                    <a:pos x="T2" y="T3"/>
                  </a:cxn>
                  <a:cxn ang="0">
                    <a:pos x="T4" y="T5"/>
                  </a:cxn>
                  <a:cxn ang="0">
                    <a:pos x="T6" y="T7"/>
                  </a:cxn>
                  <a:cxn ang="0">
                    <a:pos x="T8" y="T9"/>
                  </a:cxn>
                  <a:cxn ang="0">
                    <a:pos x="T10" y="T11"/>
                  </a:cxn>
                  <a:cxn ang="0">
                    <a:pos x="T12" y="T13"/>
                  </a:cxn>
                </a:cxnLst>
                <a:rect l="0" t="0" r="r" b="b"/>
                <a:pathLst>
                  <a:path w="2714" h="2243">
                    <a:moveTo>
                      <a:pt x="2714" y="7"/>
                    </a:moveTo>
                    <a:lnTo>
                      <a:pt x="2055" y="368"/>
                    </a:lnTo>
                    <a:lnTo>
                      <a:pt x="1375" y="0"/>
                    </a:lnTo>
                    <a:cubicBezTo>
                      <a:pt x="1313" y="506"/>
                      <a:pt x="886" y="899"/>
                      <a:pt x="365" y="908"/>
                    </a:cubicBezTo>
                    <a:lnTo>
                      <a:pt x="0" y="1580"/>
                    </a:lnTo>
                    <a:lnTo>
                      <a:pt x="364" y="2243"/>
                    </a:lnTo>
                    <a:cubicBezTo>
                      <a:pt x="1620" y="2234"/>
                      <a:pt x="2644" y="1248"/>
                      <a:pt x="271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Verdana" panose="020B0604030504040204" pitchFamily="34" charset="0"/>
                  <a:ea typeface="Verdana" panose="020B0604030504040204" pitchFamily="34" charset="0"/>
                </a:endParaRPr>
              </a:p>
            </p:txBody>
          </p:sp>
          <p:sp>
            <p:nvSpPr>
              <p:cNvPr id="31" name="Freeform 9">
                <a:extLst>
                  <a:ext uri="{FF2B5EF4-FFF2-40B4-BE49-F238E27FC236}">
                    <a16:creationId xmlns:a16="http://schemas.microsoft.com/office/drawing/2014/main" id="{37BC7725-5BD4-3049-842D-2C4FB1FB87F8}"/>
                  </a:ext>
                </a:extLst>
              </p:cNvPr>
              <p:cNvSpPr>
                <a:spLocks/>
              </p:cNvSpPr>
              <p:nvPr/>
            </p:nvSpPr>
            <p:spPr bwMode="auto">
              <a:xfrm>
                <a:off x="6497638" y="1568450"/>
                <a:ext cx="1276350" cy="1392238"/>
              </a:xfrm>
              <a:custGeom>
                <a:avLst/>
                <a:gdLst>
                  <a:gd name="T0" fmla="*/ 2243 w 2243"/>
                  <a:gd name="T1" fmla="*/ 1375 h 2714"/>
                  <a:gd name="T2" fmla="*/ 1335 w 2243"/>
                  <a:gd name="T3" fmla="*/ 365 h 2714"/>
                  <a:gd name="T4" fmla="*/ 663 w 2243"/>
                  <a:gd name="T5" fmla="*/ 0 h 2714"/>
                  <a:gd name="T6" fmla="*/ 0 w 2243"/>
                  <a:gd name="T7" fmla="*/ 364 h 2714"/>
                  <a:gd name="T8" fmla="*/ 2236 w 2243"/>
                  <a:gd name="T9" fmla="*/ 2714 h 2714"/>
                  <a:gd name="T10" fmla="*/ 1874 w 2243"/>
                  <a:gd name="T11" fmla="*/ 2055 h 2714"/>
                  <a:gd name="T12" fmla="*/ 2243 w 2243"/>
                  <a:gd name="T13" fmla="*/ 1375 h 2714"/>
                </a:gdLst>
                <a:ahLst/>
                <a:cxnLst>
                  <a:cxn ang="0">
                    <a:pos x="T0" y="T1"/>
                  </a:cxn>
                  <a:cxn ang="0">
                    <a:pos x="T2" y="T3"/>
                  </a:cxn>
                  <a:cxn ang="0">
                    <a:pos x="T4" y="T5"/>
                  </a:cxn>
                  <a:cxn ang="0">
                    <a:pos x="T6" y="T7"/>
                  </a:cxn>
                  <a:cxn ang="0">
                    <a:pos x="T8" y="T9"/>
                  </a:cxn>
                  <a:cxn ang="0">
                    <a:pos x="T10" y="T11"/>
                  </a:cxn>
                  <a:cxn ang="0">
                    <a:pos x="T12" y="T13"/>
                  </a:cxn>
                </a:cxnLst>
                <a:rect l="0" t="0" r="r" b="b"/>
                <a:pathLst>
                  <a:path w="2243" h="2714">
                    <a:moveTo>
                      <a:pt x="2243" y="1375"/>
                    </a:moveTo>
                    <a:cubicBezTo>
                      <a:pt x="1737" y="1313"/>
                      <a:pt x="1344" y="886"/>
                      <a:pt x="1335" y="365"/>
                    </a:cubicBezTo>
                    <a:lnTo>
                      <a:pt x="663" y="0"/>
                    </a:lnTo>
                    <a:lnTo>
                      <a:pt x="0" y="364"/>
                    </a:lnTo>
                    <a:cubicBezTo>
                      <a:pt x="9" y="1620"/>
                      <a:pt x="995" y="2644"/>
                      <a:pt x="2236" y="2714"/>
                    </a:cubicBezTo>
                    <a:lnTo>
                      <a:pt x="1874" y="2055"/>
                    </a:lnTo>
                    <a:lnTo>
                      <a:pt x="2243" y="13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Verdana" panose="020B0604030504040204" pitchFamily="34" charset="0"/>
                  <a:ea typeface="Verdana" panose="020B0604030504040204" pitchFamily="34" charset="0"/>
                </a:endParaRPr>
              </a:p>
            </p:txBody>
          </p:sp>
        </p:grpSp>
        <p:grpSp>
          <p:nvGrpSpPr>
            <p:cNvPr id="23" name="Group 22">
              <a:extLst>
                <a:ext uri="{FF2B5EF4-FFF2-40B4-BE49-F238E27FC236}">
                  <a16:creationId xmlns:a16="http://schemas.microsoft.com/office/drawing/2014/main" id="{60A1CBCD-5F7E-1947-881C-D7D89A9F1C83}"/>
                </a:ext>
              </a:extLst>
            </p:cNvPr>
            <p:cNvGrpSpPr/>
            <p:nvPr/>
          </p:nvGrpSpPr>
          <p:grpSpPr>
            <a:xfrm>
              <a:off x="3933826" y="1367090"/>
              <a:ext cx="4325112" cy="4325112"/>
              <a:chOff x="3933826" y="1367090"/>
              <a:chExt cx="4325112" cy="4325112"/>
            </a:xfrm>
            <a:grpFill/>
          </p:grpSpPr>
          <p:sp>
            <p:nvSpPr>
              <p:cNvPr id="24" name="Freeform: Shape 23">
                <a:extLst>
                  <a:ext uri="{FF2B5EF4-FFF2-40B4-BE49-F238E27FC236}">
                    <a16:creationId xmlns:a16="http://schemas.microsoft.com/office/drawing/2014/main" id="{79E7D0CE-B65A-F54D-867E-EAE78C5E0914}"/>
                  </a:ext>
                </a:extLst>
              </p:cNvPr>
              <p:cNvSpPr>
                <a:spLocks/>
              </p:cNvSpPr>
              <p:nvPr/>
            </p:nvSpPr>
            <p:spPr bwMode="auto">
              <a:xfrm>
                <a:off x="6219507" y="1372734"/>
                <a:ext cx="2039431" cy="2276835"/>
              </a:xfrm>
              <a:custGeom>
                <a:avLst/>
                <a:gdLst>
                  <a:gd name="connsiteX0" fmla="*/ 0 w 2039431"/>
                  <a:gd name="connsiteY0" fmla="*/ 0 h 2276835"/>
                  <a:gd name="connsiteX1" fmla="*/ 2039431 w 2039431"/>
                  <a:gd name="connsiteY1" fmla="*/ 2140806 h 2276835"/>
                  <a:gd name="connsiteX2" fmla="*/ 1790679 w 2039431"/>
                  <a:gd name="connsiteY2" fmla="*/ 2276835 h 2276835"/>
                  <a:gd name="connsiteX3" fmla="*/ 1796734 w 2039431"/>
                  <a:gd name="connsiteY3" fmla="*/ 2156913 h 2276835"/>
                  <a:gd name="connsiteX4" fmla="*/ 263490 w 2039431"/>
                  <a:gd name="connsiteY4" fmla="*/ 275686 h 2276835"/>
                  <a:gd name="connsiteX5" fmla="*/ 140946 w 2039431"/>
                  <a:gd name="connsiteY5" fmla="*/ 256983 h 227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431" h="2276835">
                    <a:moveTo>
                      <a:pt x="0" y="0"/>
                    </a:moveTo>
                    <a:cubicBezTo>
                      <a:pt x="1131903" y="63769"/>
                      <a:pt x="2031222" y="995703"/>
                      <a:pt x="2039431" y="2140806"/>
                    </a:cubicBezTo>
                    <a:lnTo>
                      <a:pt x="1790679" y="2276835"/>
                    </a:lnTo>
                    <a:lnTo>
                      <a:pt x="1796734" y="2156913"/>
                    </a:lnTo>
                    <a:cubicBezTo>
                      <a:pt x="1796734" y="1228959"/>
                      <a:pt x="1138510" y="454741"/>
                      <a:pt x="263490" y="275686"/>
                    </a:cubicBezTo>
                    <a:lnTo>
                      <a:pt x="140946" y="2569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Verdana" panose="020B0604030504040204" pitchFamily="34" charset="0"/>
                  <a:ea typeface="Verdana" panose="020B0604030504040204" pitchFamily="34" charset="0"/>
                </a:endParaRPr>
              </a:p>
            </p:txBody>
          </p:sp>
          <p:sp>
            <p:nvSpPr>
              <p:cNvPr id="25" name="Freeform: Shape 24">
                <a:extLst>
                  <a:ext uri="{FF2B5EF4-FFF2-40B4-BE49-F238E27FC236}">
                    <a16:creationId xmlns:a16="http://schemas.microsoft.com/office/drawing/2014/main" id="{292F921B-D3D8-104E-BA1A-6E5E7A1C1DBB}"/>
                  </a:ext>
                </a:extLst>
              </p:cNvPr>
              <p:cNvSpPr>
                <a:spLocks/>
              </p:cNvSpPr>
              <p:nvPr/>
            </p:nvSpPr>
            <p:spPr bwMode="auto">
              <a:xfrm>
                <a:off x="3936370" y="1367090"/>
                <a:ext cx="2281738" cy="2039088"/>
              </a:xfrm>
              <a:custGeom>
                <a:avLst/>
                <a:gdLst>
                  <a:gd name="connsiteX0" fmla="*/ 2145533 w 2281738"/>
                  <a:gd name="connsiteY0" fmla="*/ 0 h 2039088"/>
                  <a:gd name="connsiteX1" fmla="*/ 2281738 w 2281738"/>
                  <a:gd name="connsiteY1" fmla="*/ 248482 h 2039088"/>
                  <a:gd name="connsiteX2" fmla="*/ 2159630 w 2281738"/>
                  <a:gd name="connsiteY2" fmla="*/ 242316 h 2039088"/>
                  <a:gd name="connsiteX3" fmla="*/ 278403 w 2281738"/>
                  <a:gd name="connsiteY3" fmla="*/ 1775561 h 2039088"/>
                  <a:gd name="connsiteX4" fmla="*/ 259952 w 2281738"/>
                  <a:gd name="connsiteY4" fmla="*/ 1896457 h 2039088"/>
                  <a:gd name="connsiteX5" fmla="*/ 0 w 2281738"/>
                  <a:gd name="connsiteY5" fmla="*/ 2039088 h 2039088"/>
                  <a:gd name="connsiteX6" fmla="*/ 2145533 w 2281738"/>
                  <a:gd name="connsiteY6" fmla="*/ 0 h 203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738" h="2039088">
                    <a:moveTo>
                      <a:pt x="2145533" y="0"/>
                    </a:moveTo>
                    <a:lnTo>
                      <a:pt x="2281738" y="248482"/>
                    </a:lnTo>
                    <a:lnTo>
                      <a:pt x="2159630" y="242316"/>
                    </a:lnTo>
                    <a:cubicBezTo>
                      <a:pt x="1231676" y="242316"/>
                      <a:pt x="457458" y="900540"/>
                      <a:pt x="278403" y="1775561"/>
                    </a:cubicBezTo>
                    <a:lnTo>
                      <a:pt x="259952" y="1896457"/>
                    </a:lnTo>
                    <a:lnTo>
                      <a:pt x="0" y="2039088"/>
                    </a:lnTo>
                    <a:cubicBezTo>
                      <a:pt x="62997" y="907376"/>
                      <a:pt x="997901" y="8208"/>
                      <a:pt x="214553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Verdana" panose="020B0604030504040204" pitchFamily="34" charset="0"/>
                  <a:ea typeface="Verdana" panose="020B0604030504040204" pitchFamily="34" charset="0"/>
                </a:endParaRPr>
              </a:p>
            </p:txBody>
          </p:sp>
          <p:sp>
            <p:nvSpPr>
              <p:cNvPr id="26" name="Freeform: Shape 25">
                <a:extLst>
                  <a:ext uri="{FF2B5EF4-FFF2-40B4-BE49-F238E27FC236}">
                    <a16:creationId xmlns:a16="http://schemas.microsoft.com/office/drawing/2014/main" id="{DF03A005-7BF2-AC43-888C-BB6993D9D9FA}"/>
                  </a:ext>
                </a:extLst>
              </p:cNvPr>
              <p:cNvSpPr>
                <a:spLocks/>
              </p:cNvSpPr>
              <p:nvPr/>
            </p:nvSpPr>
            <p:spPr bwMode="auto">
              <a:xfrm>
                <a:off x="5975156" y="3653115"/>
                <a:ext cx="2281236" cy="2039087"/>
              </a:xfrm>
              <a:custGeom>
                <a:avLst/>
                <a:gdLst>
                  <a:gd name="connsiteX0" fmla="*/ 2281236 w 2281236"/>
                  <a:gd name="connsiteY0" fmla="*/ 0 h 2039087"/>
                  <a:gd name="connsiteX1" fmla="*/ 136494 w 2281236"/>
                  <a:gd name="connsiteY1" fmla="*/ 2039087 h 2039087"/>
                  <a:gd name="connsiteX2" fmla="*/ 0 w 2281236"/>
                  <a:gd name="connsiteY2" fmla="*/ 1790669 h 2039087"/>
                  <a:gd name="connsiteX3" fmla="*/ 120844 w 2281236"/>
                  <a:gd name="connsiteY3" fmla="*/ 1796771 h 2039087"/>
                  <a:gd name="connsiteX4" fmla="*/ 2002072 w 2281236"/>
                  <a:gd name="connsiteY4" fmla="*/ 263526 h 2039087"/>
                  <a:gd name="connsiteX5" fmla="*/ 2020510 w 2281236"/>
                  <a:gd name="connsiteY5" fmla="*/ 142713 h 203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1236" h="2039087">
                    <a:moveTo>
                      <a:pt x="2281236" y="0"/>
                    </a:moveTo>
                    <a:cubicBezTo>
                      <a:pt x="2217350" y="1131712"/>
                      <a:pt x="1282790" y="2030880"/>
                      <a:pt x="136494" y="2039087"/>
                    </a:cubicBezTo>
                    <a:lnTo>
                      <a:pt x="0" y="1790669"/>
                    </a:lnTo>
                    <a:lnTo>
                      <a:pt x="120844" y="1796771"/>
                    </a:lnTo>
                    <a:cubicBezTo>
                      <a:pt x="1048798" y="1796771"/>
                      <a:pt x="1823017" y="1138547"/>
                      <a:pt x="2002072" y="263526"/>
                    </a:cubicBezTo>
                    <a:lnTo>
                      <a:pt x="2020510" y="1427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Verdana" panose="020B0604030504040204" pitchFamily="34" charset="0"/>
                  <a:ea typeface="Verdana" panose="020B0604030504040204" pitchFamily="34" charset="0"/>
                </a:endParaRPr>
              </a:p>
            </p:txBody>
          </p:sp>
          <p:sp>
            <p:nvSpPr>
              <p:cNvPr id="27" name="Freeform: Shape 26">
                <a:extLst>
                  <a:ext uri="{FF2B5EF4-FFF2-40B4-BE49-F238E27FC236}">
                    <a16:creationId xmlns:a16="http://schemas.microsoft.com/office/drawing/2014/main" id="{2781A768-C8C3-6248-8C7B-F9E96FABDA39}"/>
                  </a:ext>
                </a:extLst>
              </p:cNvPr>
              <p:cNvSpPr>
                <a:spLocks/>
              </p:cNvSpPr>
              <p:nvPr/>
            </p:nvSpPr>
            <p:spPr bwMode="auto">
              <a:xfrm>
                <a:off x="3933826" y="3408021"/>
                <a:ext cx="2040341" cy="2278538"/>
              </a:xfrm>
              <a:custGeom>
                <a:avLst/>
                <a:gdLst>
                  <a:gd name="connsiteX0" fmla="*/ 248077 w 2040341"/>
                  <a:gd name="connsiteY0" fmla="*/ 0 h 2278538"/>
                  <a:gd name="connsiteX1" fmla="*/ 241935 w 2040341"/>
                  <a:gd name="connsiteY1" fmla="*/ 121625 h 2278538"/>
                  <a:gd name="connsiteX2" fmla="*/ 1775180 w 2040341"/>
                  <a:gd name="connsiteY2" fmla="*/ 2002853 h 2278538"/>
                  <a:gd name="connsiteX3" fmla="*/ 1899172 w 2040341"/>
                  <a:gd name="connsiteY3" fmla="*/ 2021776 h 2278538"/>
                  <a:gd name="connsiteX4" fmla="*/ 2040341 w 2040341"/>
                  <a:gd name="connsiteY4" fmla="*/ 2278538 h 2278538"/>
                  <a:gd name="connsiteX5" fmla="*/ 0 w 2040341"/>
                  <a:gd name="connsiteY5" fmla="*/ 136078 h 227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341" h="2278538">
                    <a:moveTo>
                      <a:pt x="248077" y="0"/>
                    </a:moveTo>
                    <a:lnTo>
                      <a:pt x="241935" y="121625"/>
                    </a:lnTo>
                    <a:cubicBezTo>
                      <a:pt x="241935" y="1049579"/>
                      <a:pt x="900159" y="1823798"/>
                      <a:pt x="1775180" y="2002853"/>
                    </a:cubicBezTo>
                    <a:lnTo>
                      <a:pt x="1899172" y="2021776"/>
                    </a:lnTo>
                    <a:lnTo>
                      <a:pt x="2040341" y="2278538"/>
                    </a:lnTo>
                    <a:cubicBezTo>
                      <a:pt x="907934" y="2214720"/>
                      <a:pt x="8213" y="1281154"/>
                      <a:pt x="0" y="1360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Verdana" panose="020B0604030504040204" pitchFamily="34" charset="0"/>
                  <a:ea typeface="Verdana" panose="020B0604030504040204" pitchFamily="34" charset="0"/>
                </a:endParaRPr>
              </a:p>
            </p:txBody>
          </p:sp>
        </p:grpSp>
      </p:grpSp>
      <p:sp>
        <p:nvSpPr>
          <p:cNvPr id="6" name="TextBox 15">
            <a:extLst>
              <a:ext uri="{FF2B5EF4-FFF2-40B4-BE49-F238E27FC236}">
                <a16:creationId xmlns:a16="http://schemas.microsoft.com/office/drawing/2014/main" id="{6FE6B8E4-7883-F543-BEE2-B4EC7A97A6D9}"/>
              </a:ext>
            </a:extLst>
          </p:cNvPr>
          <p:cNvSpPr txBox="1"/>
          <p:nvPr/>
        </p:nvSpPr>
        <p:spPr>
          <a:xfrm rot="19245889">
            <a:off x="747311" y="2579391"/>
            <a:ext cx="2631811"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PRODUKTIVITĀTE UN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IENĀKUMI</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7" name="TextBox 16">
            <a:extLst>
              <a:ext uri="{FF2B5EF4-FFF2-40B4-BE49-F238E27FC236}">
                <a16:creationId xmlns:a16="http://schemas.microsoft.com/office/drawing/2014/main" id="{1006E683-9DCB-0844-AC12-9F2FBD0D0BE1}"/>
              </a:ext>
            </a:extLst>
          </p:cNvPr>
          <p:cNvSpPr txBox="1"/>
          <p:nvPr/>
        </p:nvSpPr>
        <p:spPr>
          <a:xfrm rot="3132894">
            <a:off x="3170291" y="2817667"/>
            <a:ext cx="190244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VIENLĪDZĪGAS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IESPĒJAS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291542" y="563216"/>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35" name="TextBox 34">
            <a:extLst>
              <a:ext uri="{FF2B5EF4-FFF2-40B4-BE49-F238E27FC236}">
                <a16:creationId xmlns:a16="http://schemas.microsoft.com/office/drawing/2014/main" id="{31AB960A-1C93-4883-94C3-DB5C9484EB1F}"/>
              </a:ext>
            </a:extLst>
          </p:cNvPr>
          <p:cNvSpPr txBox="1"/>
          <p:nvPr/>
        </p:nvSpPr>
        <p:spPr>
          <a:xfrm>
            <a:off x="1902836" y="3700332"/>
            <a:ext cx="199268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400" b="1" dirty="0">
                <a:solidFill>
                  <a:srgbClr val="9D2235"/>
                </a:solidFill>
                <a:latin typeface="Verdana" panose="020B0604030504040204" pitchFamily="34" charset="0"/>
                <a:ea typeface="Verdana" panose="020B0604030504040204" pitchFamily="34" charset="0"/>
                <a:cs typeface="Verdana" panose="020B0604030504040204" pitchFamily="34" charset="0"/>
              </a:rPr>
              <a:t>PA</a:t>
            </a:r>
            <a:r>
              <a:rPr kumimoji="0" lang="lv-LV" sz="1400" b="1" i="0" u="none" strike="noStrike" kern="1200" cap="none" spc="0" normalizeH="0" baseline="0" noProof="0" dirty="0">
                <a:ln>
                  <a:noFill/>
                </a:ln>
                <a:solidFill>
                  <a:srgbClr val="9D2235"/>
                </a:solidFill>
                <a:effectLst/>
                <a:uLnTx/>
                <a:uFillTx/>
                <a:latin typeface="Verdana" panose="020B0604030504040204" pitchFamily="34" charset="0"/>
                <a:ea typeface="Verdana" panose="020B0604030504040204" pitchFamily="34" charset="0"/>
                <a:cs typeface="Verdana" panose="020B0604030504040204" pitchFamily="34" charset="0"/>
              </a:rPr>
              <a:t>RADUMU MAIŅA – CEĻŠ UZ ATTĪSTĪBU!</a:t>
            </a:r>
            <a:endParaRPr kumimoji="0" lang="en-US" sz="1400" b="1" i="0" u="none" strike="noStrike" kern="1200" cap="none" spc="0" normalizeH="0" baseline="0" noProof="0" dirty="0">
              <a:ln>
                <a:noFill/>
              </a:ln>
              <a:solidFill>
                <a:srgbClr val="9D223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878504" y="663479"/>
            <a:ext cx="10833656" cy="785255"/>
          </a:xfrm>
        </p:spPr>
        <p:txBody>
          <a:bodyPr>
            <a:noAutofit/>
          </a:bodyPr>
          <a:lstStyle/>
          <a:p>
            <a:r>
              <a:rPr lang="lv-LV" sz="2800" b="1" dirty="0">
                <a:solidFill>
                  <a:srgbClr val="9D2235"/>
                </a:solidFill>
                <a:latin typeface="Verdana" panose="020B0604030504040204" pitchFamily="34" charset="0"/>
                <a:ea typeface="Verdana" panose="020B0604030504040204" pitchFamily="34" charset="0"/>
                <a:cs typeface="Verdana" panose="020B0604030504040204" pitchFamily="34" charset="0"/>
              </a:rPr>
              <a:t>NAP2027 vadmotīvs un stratēģiskie mērķi</a:t>
            </a:r>
            <a:r>
              <a:rPr kumimoji="0" lang="en-US" sz="2800" b="1" i="0" u="none" strike="noStrike" kern="1200" cap="none" spc="0" normalizeH="0" baseline="0" noProof="0" dirty="0">
                <a:ln>
                  <a:noFill/>
                </a:ln>
                <a:solidFill>
                  <a:srgbClr val="9D2235"/>
                </a:solidFill>
                <a:effectLst/>
                <a:uLnTx/>
                <a:uFillTx/>
                <a:latin typeface="Verdana" panose="020B0604030504040204" pitchFamily="34" charset="0"/>
                <a:ea typeface="Verdana" panose="020B0604030504040204" pitchFamily="34" charset="0"/>
                <a:cs typeface="Verdana" panose="020B0604030504040204" pitchFamily="34" charset="0"/>
              </a:rPr>
              <a:t/>
            </a:r>
            <a:br>
              <a:rPr kumimoji="0" lang="en-US" sz="2800" b="1" i="0" u="none" strike="noStrike" kern="1200" cap="none" spc="0" normalizeH="0" baseline="0" noProof="0" dirty="0">
                <a:ln>
                  <a:noFill/>
                </a:ln>
                <a:solidFill>
                  <a:srgbClr val="9D2235"/>
                </a:solidFill>
                <a:effectLst/>
                <a:uLnTx/>
                <a:uFillTx/>
                <a:latin typeface="Verdana" panose="020B0604030504040204" pitchFamily="34" charset="0"/>
                <a:ea typeface="Verdana" panose="020B0604030504040204" pitchFamily="34" charset="0"/>
                <a:cs typeface="Verdana" panose="020B0604030504040204" pitchFamily="34" charset="0"/>
              </a:rPr>
            </a:br>
            <a:endParaRPr lang="lv-LV" sz="2800" dirty="0"/>
          </a:p>
        </p:txBody>
      </p:sp>
      <p:sp>
        <p:nvSpPr>
          <p:cNvPr id="3" name="Satura vietturis 2">
            <a:extLst>
              <a:ext uri="{FF2B5EF4-FFF2-40B4-BE49-F238E27FC236}">
                <a16:creationId xmlns:a16="http://schemas.microsoft.com/office/drawing/2014/main" id="{7C6B8E41-AD92-C8BE-779F-A2391BF12C61}"/>
              </a:ext>
            </a:extLst>
          </p:cNvPr>
          <p:cNvSpPr>
            <a:spLocks noGrp="1"/>
          </p:cNvSpPr>
          <p:nvPr>
            <p:ph idx="1"/>
          </p:nvPr>
        </p:nvSpPr>
        <p:spPr>
          <a:xfrm>
            <a:off x="5368828" y="1829603"/>
            <a:ext cx="6211132" cy="4351338"/>
          </a:xfrm>
        </p:spPr>
        <p:txBody>
          <a:bodyPr>
            <a:normAutofit/>
          </a:bodyPr>
          <a:lstStyle/>
          <a:p>
            <a:pPr marL="0" indent="0">
              <a:spcAft>
                <a:spcPts val="600"/>
              </a:spcAft>
              <a:buNone/>
            </a:pPr>
            <a:r>
              <a:rPr lang="lv-LV" sz="2000" dirty="0">
                <a:latin typeface="Verdana" panose="020B0604030504040204" pitchFamily="34" charset="0"/>
                <a:ea typeface="Verdana" panose="020B0604030504040204" pitchFamily="34" charset="0"/>
              </a:rPr>
              <a:t>Stratēģiskie mērķi- mēraukla lēmumu pieņemšanā</a:t>
            </a:r>
          </a:p>
          <a:p>
            <a:pPr marL="0" indent="0">
              <a:spcAft>
                <a:spcPts val="600"/>
              </a:spcAft>
              <a:buNone/>
            </a:pPr>
            <a:endParaRPr lang="lv-LV" sz="2000" dirty="0">
              <a:latin typeface="Verdana" panose="020B0604030504040204" pitchFamily="34" charset="0"/>
              <a:ea typeface="Verdana" panose="020B0604030504040204" pitchFamily="34" charset="0"/>
            </a:endParaRPr>
          </a:p>
          <a:p>
            <a:pPr marL="0" indent="0">
              <a:spcAft>
                <a:spcPts val="600"/>
              </a:spcAft>
              <a:buNone/>
            </a:pPr>
            <a:r>
              <a:rPr lang="lv-LV" sz="2000" dirty="0">
                <a:latin typeface="Verdana" panose="020B0604030504040204" pitchFamily="34" charset="0"/>
                <a:ea typeface="Verdana" panose="020B0604030504040204" pitchFamily="34" charset="0"/>
              </a:rPr>
              <a:t>Produktivitāte visās jomās - galvenais izaugsmes nosacījums</a:t>
            </a:r>
          </a:p>
          <a:p>
            <a:pPr marL="0" indent="0">
              <a:spcAft>
                <a:spcPts val="600"/>
              </a:spcAft>
              <a:buNone/>
            </a:pPr>
            <a:endParaRPr lang="lv-LV" sz="2000" dirty="0">
              <a:latin typeface="Verdana" panose="020B0604030504040204" pitchFamily="34" charset="0"/>
              <a:ea typeface="Verdana" panose="020B0604030504040204" pitchFamily="34" charset="0"/>
            </a:endParaRPr>
          </a:p>
          <a:p>
            <a:pPr marL="0" indent="0">
              <a:spcAft>
                <a:spcPts val="600"/>
              </a:spcAft>
              <a:buNone/>
            </a:pPr>
            <a:r>
              <a:rPr lang="lv-LV" sz="2000" dirty="0">
                <a:solidFill>
                  <a:srgbClr val="993333"/>
                </a:solidFill>
                <a:latin typeface="Verdana" panose="020B0604030504040204" pitchFamily="34" charset="0"/>
                <a:ea typeface="Verdana" panose="020B0604030504040204" pitchFamily="34" charset="0"/>
              </a:rPr>
              <a:t>Paradumu maiņa – grūti, bet palīdz sasniegt mērķus</a:t>
            </a:r>
            <a:endParaRPr lang="lv-LV" sz="2000" dirty="0">
              <a:latin typeface="Verdana" panose="020B0604030504040204" pitchFamily="34" charset="0"/>
              <a:ea typeface="Verdana" panose="020B0604030504040204" pitchFamily="34" charset="0"/>
            </a:endParaRPr>
          </a:p>
          <a:p>
            <a:pPr marL="0" indent="0">
              <a:spcAft>
                <a:spcPts val="600"/>
              </a:spcAft>
              <a:buNone/>
            </a:pPr>
            <a:endParaRPr lang="lv-LV" sz="2000" dirty="0">
              <a:latin typeface="Verdana" panose="020B0604030504040204" pitchFamily="34" charset="0"/>
              <a:ea typeface="Verdana" panose="020B0604030504040204" pitchFamily="34" charset="0"/>
            </a:endParaRPr>
          </a:p>
          <a:p>
            <a:pPr marL="0" indent="0">
              <a:spcAft>
                <a:spcPts val="600"/>
              </a:spcAft>
              <a:buNone/>
            </a:pPr>
            <a:endParaRPr lang="lv-LV" sz="2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58658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1F579A9-CEAD-EDEA-89DF-C23489905F15}"/>
              </a:ext>
            </a:extLst>
          </p:cNvPr>
          <p:cNvSpPr>
            <a:spLocks noGrp="1"/>
          </p:cNvSpPr>
          <p:nvPr>
            <p:ph type="title"/>
          </p:nvPr>
        </p:nvSpPr>
        <p:spPr>
          <a:xfrm>
            <a:off x="2177861" y="3747302"/>
            <a:ext cx="8948737" cy="960437"/>
          </a:xfrm>
        </p:spPr>
        <p:txBody>
          <a:bodyPr>
            <a:normAutofit/>
          </a:bodyPr>
          <a:lstStyle/>
          <a:p>
            <a:r>
              <a:rPr lang="lv-LV" altLang="lv-LV" sz="2400" dirty="0">
                <a:solidFill>
                  <a:srgbClr val="9D2235"/>
                </a:solidFill>
              </a:rPr>
              <a:t>Ar atbildību par Latvijas nākotni!</a:t>
            </a:r>
            <a:r>
              <a:rPr lang="lv-LV" altLang="lv-LV" sz="2400" dirty="0">
                <a:solidFill>
                  <a:srgbClr val="262626"/>
                </a:solidFill>
              </a:rPr>
              <a:t/>
            </a:r>
            <a:br>
              <a:rPr lang="lv-LV" altLang="lv-LV" sz="2400" dirty="0">
                <a:solidFill>
                  <a:srgbClr val="262626"/>
                </a:solidFill>
              </a:rPr>
            </a:br>
            <a:endParaRPr lang="lv-LV" altLang="lv-LV" sz="2600" dirty="0"/>
          </a:p>
        </p:txBody>
      </p:sp>
    </p:spTree>
    <p:extLst>
      <p:ext uri="{BB962C8B-B14F-4D97-AF65-F5344CB8AC3E}">
        <p14:creationId xmlns:p14="http://schemas.microsoft.com/office/powerpoint/2010/main" val="961003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5">
            <a:extLst>
              <a:ext uri="{FF2B5EF4-FFF2-40B4-BE49-F238E27FC236}">
                <a16:creationId xmlns:a16="http://schemas.microsoft.com/office/drawing/2014/main" id="{6FE6B8E4-7883-F543-BEE2-B4EC7A97A6D9}"/>
              </a:ext>
            </a:extLst>
          </p:cNvPr>
          <p:cNvSpPr txBox="1"/>
          <p:nvPr/>
        </p:nvSpPr>
        <p:spPr>
          <a:xfrm rot="19245889">
            <a:off x="747311" y="2579391"/>
            <a:ext cx="2631811"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PRODUKTIVITĀTE UN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IENĀKUMI</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7" name="TextBox 16">
            <a:extLst>
              <a:ext uri="{FF2B5EF4-FFF2-40B4-BE49-F238E27FC236}">
                <a16:creationId xmlns:a16="http://schemas.microsoft.com/office/drawing/2014/main" id="{1006E683-9DCB-0844-AC12-9F2FBD0D0BE1}"/>
              </a:ext>
            </a:extLst>
          </p:cNvPr>
          <p:cNvSpPr txBox="1"/>
          <p:nvPr/>
        </p:nvSpPr>
        <p:spPr>
          <a:xfrm rot="3132894">
            <a:off x="3170291" y="2817667"/>
            <a:ext cx="190244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VIENLĪDZĪGAS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IESPĒJAS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291542" y="563216"/>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1358344" y="245650"/>
            <a:ext cx="10833656" cy="600846"/>
          </a:xfrm>
        </p:spPr>
        <p:txBody>
          <a:bodyPr>
            <a:noAutofit/>
          </a:bodyPr>
          <a:lstStyle/>
          <a:p>
            <a:r>
              <a:rPr lang="lv-LV" sz="2800" b="1" dirty="0">
                <a:solidFill>
                  <a:srgbClr val="9D2235"/>
                </a:solidFill>
                <a:latin typeface="Verdana" panose="020B0604030504040204" pitchFamily="34" charset="0"/>
                <a:ea typeface="Verdana" panose="020B0604030504040204" pitchFamily="34" charset="0"/>
                <a:cs typeface="Verdana" panose="020B0604030504040204" pitchFamily="34" charset="0"/>
              </a:rPr>
              <a:t>NAP2027 stratēģiskie mērķi un to indikatori</a:t>
            </a:r>
            <a:endParaRPr lang="lv-LV" sz="2800" dirty="0"/>
          </a:p>
        </p:txBody>
      </p:sp>
      <p:graphicFrame>
        <p:nvGraphicFramePr>
          <p:cNvPr id="3" name="Chart 2">
            <a:extLst>
              <a:ext uri="{FF2B5EF4-FFF2-40B4-BE49-F238E27FC236}">
                <a16:creationId xmlns:a16="http://schemas.microsoft.com/office/drawing/2014/main" id="{85F0DDB6-ED0C-4E88-BBA3-99D46431A5EC}"/>
              </a:ext>
            </a:extLst>
          </p:cNvPr>
          <p:cNvGraphicFramePr>
            <a:graphicFrameLocks/>
          </p:cNvGraphicFramePr>
          <p:nvPr>
            <p:extLst>
              <p:ext uri="{D42A27DB-BD31-4B8C-83A1-F6EECF244321}">
                <p14:modId xmlns:p14="http://schemas.microsoft.com/office/powerpoint/2010/main" val="1720827436"/>
              </p:ext>
            </p:extLst>
          </p:nvPr>
        </p:nvGraphicFramePr>
        <p:xfrm>
          <a:off x="455411" y="1506917"/>
          <a:ext cx="5316215" cy="38441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E4FEF988-EB45-4B11-BE77-A20F625E6ACB}"/>
              </a:ext>
            </a:extLst>
          </p:cNvPr>
          <p:cNvGraphicFramePr>
            <a:graphicFrameLocks/>
          </p:cNvGraphicFramePr>
          <p:nvPr>
            <p:extLst>
              <p:ext uri="{D42A27DB-BD31-4B8C-83A1-F6EECF244321}">
                <p14:modId xmlns:p14="http://schemas.microsoft.com/office/powerpoint/2010/main" val="4267809441"/>
              </p:ext>
            </p:extLst>
          </p:nvPr>
        </p:nvGraphicFramePr>
        <p:xfrm>
          <a:off x="6124461" y="1454405"/>
          <a:ext cx="5612128" cy="40403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28881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5">
            <a:extLst>
              <a:ext uri="{FF2B5EF4-FFF2-40B4-BE49-F238E27FC236}">
                <a16:creationId xmlns:a16="http://schemas.microsoft.com/office/drawing/2014/main" id="{6FE6B8E4-7883-F543-BEE2-B4EC7A97A6D9}"/>
              </a:ext>
            </a:extLst>
          </p:cNvPr>
          <p:cNvSpPr txBox="1"/>
          <p:nvPr/>
        </p:nvSpPr>
        <p:spPr>
          <a:xfrm rot="19245889">
            <a:off x="747311" y="2579391"/>
            <a:ext cx="2631811"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PRODUKTIVITĀTE UN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IENĀKUMI</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7" name="TextBox 16">
            <a:extLst>
              <a:ext uri="{FF2B5EF4-FFF2-40B4-BE49-F238E27FC236}">
                <a16:creationId xmlns:a16="http://schemas.microsoft.com/office/drawing/2014/main" id="{1006E683-9DCB-0844-AC12-9F2FBD0D0BE1}"/>
              </a:ext>
            </a:extLst>
          </p:cNvPr>
          <p:cNvSpPr txBox="1"/>
          <p:nvPr/>
        </p:nvSpPr>
        <p:spPr>
          <a:xfrm rot="3132894">
            <a:off x="3170291" y="2817667"/>
            <a:ext cx="190244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VIENLĪDZĪGAS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IESPĒJAS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291542" y="563216"/>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1358344" y="245650"/>
            <a:ext cx="10833656" cy="600846"/>
          </a:xfrm>
        </p:spPr>
        <p:txBody>
          <a:bodyPr>
            <a:noAutofit/>
          </a:bodyPr>
          <a:lstStyle/>
          <a:p>
            <a:r>
              <a:rPr lang="lv-LV" sz="2800" b="1" dirty="0">
                <a:solidFill>
                  <a:srgbClr val="9D2235"/>
                </a:solidFill>
                <a:latin typeface="Verdana" panose="020B0604030504040204" pitchFamily="34" charset="0"/>
                <a:ea typeface="Verdana" panose="020B0604030504040204" pitchFamily="34" charset="0"/>
                <a:cs typeface="Verdana" panose="020B0604030504040204" pitchFamily="34" charset="0"/>
              </a:rPr>
              <a:t>NAP2027 stratēģiskie mērķi un to indikatori</a:t>
            </a:r>
            <a:endParaRPr lang="lv-LV" sz="2800" dirty="0"/>
          </a:p>
        </p:txBody>
      </p:sp>
      <p:graphicFrame>
        <p:nvGraphicFramePr>
          <p:cNvPr id="3" name="Chart 2">
            <a:extLst>
              <a:ext uri="{FF2B5EF4-FFF2-40B4-BE49-F238E27FC236}">
                <a16:creationId xmlns:a16="http://schemas.microsoft.com/office/drawing/2014/main" id="{B1B379FD-9994-41D5-B950-88D48FB45496}"/>
              </a:ext>
            </a:extLst>
          </p:cNvPr>
          <p:cNvGraphicFramePr>
            <a:graphicFrameLocks/>
          </p:cNvGraphicFramePr>
          <p:nvPr>
            <p:extLst>
              <p:ext uri="{D42A27DB-BD31-4B8C-83A1-F6EECF244321}">
                <p14:modId xmlns:p14="http://schemas.microsoft.com/office/powerpoint/2010/main" val="370579220"/>
              </p:ext>
            </p:extLst>
          </p:nvPr>
        </p:nvGraphicFramePr>
        <p:xfrm>
          <a:off x="433064" y="1320479"/>
          <a:ext cx="5662936" cy="45333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89300D06-799C-494E-8A64-E8857077A6F7}"/>
              </a:ext>
            </a:extLst>
          </p:cNvPr>
          <p:cNvGraphicFramePr>
            <a:graphicFrameLocks/>
          </p:cNvGraphicFramePr>
          <p:nvPr>
            <p:extLst>
              <p:ext uri="{D42A27DB-BD31-4B8C-83A1-F6EECF244321}">
                <p14:modId xmlns:p14="http://schemas.microsoft.com/office/powerpoint/2010/main" val="2971662455"/>
              </p:ext>
            </p:extLst>
          </p:nvPr>
        </p:nvGraphicFramePr>
        <p:xfrm>
          <a:off x="6342385" y="1302272"/>
          <a:ext cx="5416551" cy="45515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95732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5">
            <a:extLst>
              <a:ext uri="{FF2B5EF4-FFF2-40B4-BE49-F238E27FC236}">
                <a16:creationId xmlns:a16="http://schemas.microsoft.com/office/drawing/2014/main" id="{6FE6B8E4-7883-F543-BEE2-B4EC7A97A6D9}"/>
              </a:ext>
            </a:extLst>
          </p:cNvPr>
          <p:cNvSpPr txBox="1"/>
          <p:nvPr/>
        </p:nvSpPr>
        <p:spPr>
          <a:xfrm rot="19245889">
            <a:off x="747311" y="2579391"/>
            <a:ext cx="2631811"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PRODUKTIVITĀTE UN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IENĀKUMI</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7" name="TextBox 16">
            <a:extLst>
              <a:ext uri="{FF2B5EF4-FFF2-40B4-BE49-F238E27FC236}">
                <a16:creationId xmlns:a16="http://schemas.microsoft.com/office/drawing/2014/main" id="{1006E683-9DCB-0844-AC12-9F2FBD0D0BE1}"/>
              </a:ext>
            </a:extLst>
          </p:cNvPr>
          <p:cNvSpPr txBox="1"/>
          <p:nvPr/>
        </p:nvSpPr>
        <p:spPr>
          <a:xfrm rot="3132894">
            <a:off x="3170291" y="2817667"/>
            <a:ext cx="190244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VIENLĪDZĪGAS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IESPĒJAS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291542" y="563216"/>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1358344" y="245650"/>
            <a:ext cx="10833656" cy="600846"/>
          </a:xfrm>
        </p:spPr>
        <p:txBody>
          <a:bodyPr>
            <a:noAutofit/>
          </a:bodyPr>
          <a:lstStyle/>
          <a:p>
            <a:r>
              <a:rPr lang="lv-LV" sz="2800" b="1" dirty="0">
                <a:solidFill>
                  <a:srgbClr val="9D2235"/>
                </a:solidFill>
                <a:latin typeface="Verdana" panose="020B0604030504040204" pitchFamily="34" charset="0"/>
                <a:ea typeface="Verdana" panose="020B0604030504040204" pitchFamily="34" charset="0"/>
                <a:cs typeface="Verdana" panose="020B0604030504040204" pitchFamily="34" charset="0"/>
              </a:rPr>
              <a:t>NAP2027 stratēģiskie mērķi un to indikatori</a:t>
            </a:r>
            <a:endParaRPr lang="lv-LV" sz="2800" dirty="0"/>
          </a:p>
        </p:txBody>
      </p:sp>
      <p:graphicFrame>
        <p:nvGraphicFramePr>
          <p:cNvPr id="3" name="Chart 2">
            <a:extLst>
              <a:ext uri="{FF2B5EF4-FFF2-40B4-BE49-F238E27FC236}">
                <a16:creationId xmlns:a16="http://schemas.microsoft.com/office/drawing/2014/main" id="{B8DF8690-0CFE-4537-88F0-CC7300E985D8}"/>
              </a:ext>
            </a:extLst>
          </p:cNvPr>
          <p:cNvGraphicFramePr>
            <a:graphicFrameLocks/>
          </p:cNvGraphicFramePr>
          <p:nvPr>
            <p:extLst>
              <p:ext uri="{D42A27DB-BD31-4B8C-83A1-F6EECF244321}">
                <p14:modId xmlns:p14="http://schemas.microsoft.com/office/powerpoint/2010/main" val="3490643375"/>
              </p:ext>
            </p:extLst>
          </p:nvPr>
        </p:nvGraphicFramePr>
        <p:xfrm>
          <a:off x="291542" y="1449059"/>
          <a:ext cx="5639475" cy="44071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8DC961BD-9980-40B0-B9DE-778A8D788917}"/>
              </a:ext>
            </a:extLst>
          </p:cNvPr>
          <p:cNvGraphicFramePr>
            <a:graphicFrameLocks/>
          </p:cNvGraphicFramePr>
          <p:nvPr>
            <p:extLst>
              <p:ext uri="{D42A27DB-BD31-4B8C-83A1-F6EECF244321}">
                <p14:modId xmlns:p14="http://schemas.microsoft.com/office/powerpoint/2010/main" val="3230539065"/>
              </p:ext>
            </p:extLst>
          </p:nvPr>
        </p:nvGraphicFramePr>
        <p:xfrm>
          <a:off x="6260985" y="1449058"/>
          <a:ext cx="5793995" cy="44047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56502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AAAB2-0410-FEE8-559D-D08A9BC69C6C}"/>
              </a:ext>
            </a:extLst>
          </p:cNvPr>
          <p:cNvSpPr>
            <a:spLocks noGrp="1"/>
          </p:cNvSpPr>
          <p:nvPr>
            <p:ph type="title"/>
          </p:nvPr>
        </p:nvSpPr>
        <p:spPr/>
        <p:txBody>
          <a:bodyPr/>
          <a:lstStyle/>
          <a:p>
            <a:endParaRPr lang="lv-LV" dirty="0"/>
          </a:p>
        </p:txBody>
      </p:sp>
      <p:sp>
        <p:nvSpPr>
          <p:cNvPr id="3" name="Content Placeholder 2">
            <a:extLst>
              <a:ext uri="{FF2B5EF4-FFF2-40B4-BE49-F238E27FC236}">
                <a16:creationId xmlns:a16="http://schemas.microsoft.com/office/drawing/2014/main" id="{70FF592D-316E-949A-8546-5341704BF44E}"/>
              </a:ext>
            </a:extLst>
          </p:cNvPr>
          <p:cNvSpPr>
            <a:spLocks noGrp="1"/>
          </p:cNvSpPr>
          <p:nvPr>
            <p:ph idx="1"/>
          </p:nvPr>
        </p:nvSpPr>
        <p:spPr/>
        <p:txBody>
          <a:bodyPr/>
          <a:lstStyle/>
          <a:p>
            <a:endParaRPr lang="lv-LV"/>
          </a:p>
        </p:txBody>
      </p:sp>
      <p:pic>
        <p:nvPicPr>
          <p:cNvPr id="5" name="Picture 4">
            <a:extLst>
              <a:ext uri="{FF2B5EF4-FFF2-40B4-BE49-F238E27FC236}">
                <a16:creationId xmlns:a16="http://schemas.microsoft.com/office/drawing/2014/main" id="{77B73C00-8997-5C39-5B67-2E3A55F33C74}"/>
              </a:ext>
            </a:extLst>
          </p:cNvPr>
          <p:cNvPicPr>
            <a:picLocks noChangeAspect="1"/>
          </p:cNvPicPr>
          <p:nvPr/>
        </p:nvPicPr>
        <p:blipFill>
          <a:blip r:embed="rId2"/>
          <a:stretch>
            <a:fillRect/>
          </a:stretch>
        </p:blipFill>
        <p:spPr>
          <a:xfrm>
            <a:off x="1112921" y="998621"/>
            <a:ext cx="9883942" cy="4999121"/>
          </a:xfrm>
          <a:prstGeom prst="rect">
            <a:avLst/>
          </a:prstGeom>
        </p:spPr>
      </p:pic>
    </p:spTree>
    <p:extLst>
      <p:ext uri="{BB962C8B-B14F-4D97-AF65-F5344CB8AC3E}">
        <p14:creationId xmlns:p14="http://schemas.microsoft.com/office/powerpoint/2010/main" val="1084119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5">
            <a:extLst>
              <a:ext uri="{FF2B5EF4-FFF2-40B4-BE49-F238E27FC236}">
                <a16:creationId xmlns:a16="http://schemas.microsoft.com/office/drawing/2014/main" id="{6FE6B8E4-7883-F543-BEE2-B4EC7A97A6D9}"/>
              </a:ext>
            </a:extLst>
          </p:cNvPr>
          <p:cNvSpPr txBox="1"/>
          <p:nvPr/>
        </p:nvSpPr>
        <p:spPr>
          <a:xfrm rot="19245889">
            <a:off x="747311" y="2579391"/>
            <a:ext cx="2631811"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PRODUKTIVITĀTE UN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IENĀKUMI</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7" name="TextBox 16">
            <a:extLst>
              <a:ext uri="{FF2B5EF4-FFF2-40B4-BE49-F238E27FC236}">
                <a16:creationId xmlns:a16="http://schemas.microsoft.com/office/drawing/2014/main" id="{1006E683-9DCB-0844-AC12-9F2FBD0D0BE1}"/>
              </a:ext>
            </a:extLst>
          </p:cNvPr>
          <p:cNvSpPr txBox="1"/>
          <p:nvPr/>
        </p:nvSpPr>
        <p:spPr>
          <a:xfrm rot="3132894">
            <a:off x="3170291" y="2817667"/>
            <a:ext cx="190244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VIENLĪDZĪGAS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IESPĒJAS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291542" y="563216"/>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1358344" y="245650"/>
            <a:ext cx="10833656" cy="600846"/>
          </a:xfrm>
        </p:spPr>
        <p:txBody>
          <a:bodyPr>
            <a:noAutofit/>
          </a:bodyPr>
          <a:lstStyle/>
          <a:p>
            <a:r>
              <a:rPr lang="lv-LV" sz="2800" b="1" dirty="0">
                <a:solidFill>
                  <a:srgbClr val="9D2235"/>
                </a:solidFill>
                <a:latin typeface="Verdana" panose="020B0604030504040204" pitchFamily="34" charset="0"/>
                <a:ea typeface="Verdana" panose="020B0604030504040204" pitchFamily="34" charset="0"/>
                <a:cs typeface="Verdana" panose="020B0604030504040204" pitchFamily="34" charset="0"/>
              </a:rPr>
              <a:t>NAP2027 stratēģiskie mērķi un to indikatori</a:t>
            </a:r>
            <a:endParaRPr lang="lv-LV" sz="2800" dirty="0"/>
          </a:p>
        </p:txBody>
      </p:sp>
      <p:pic>
        <p:nvPicPr>
          <p:cNvPr id="5" name="Picture 4">
            <a:extLst>
              <a:ext uri="{FF2B5EF4-FFF2-40B4-BE49-F238E27FC236}">
                <a16:creationId xmlns:a16="http://schemas.microsoft.com/office/drawing/2014/main" id="{C165B6D2-4DA6-317F-78D9-7A01EDE1C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1" y="1228725"/>
            <a:ext cx="10164726" cy="4400550"/>
          </a:xfrm>
          <a:prstGeom prst="rect">
            <a:avLst/>
          </a:prstGeom>
        </p:spPr>
      </p:pic>
    </p:spTree>
    <p:extLst>
      <p:ext uri="{BB962C8B-B14F-4D97-AF65-F5344CB8AC3E}">
        <p14:creationId xmlns:p14="http://schemas.microsoft.com/office/powerpoint/2010/main" val="2139207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5">
            <a:extLst>
              <a:ext uri="{FF2B5EF4-FFF2-40B4-BE49-F238E27FC236}">
                <a16:creationId xmlns:a16="http://schemas.microsoft.com/office/drawing/2014/main" id="{6FE6B8E4-7883-F543-BEE2-B4EC7A97A6D9}"/>
              </a:ext>
            </a:extLst>
          </p:cNvPr>
          <p:cNvSpPr txBox="1"/>
          <p:nvPr/>
        </p:nvSpPr>
        <p:spPr>
          <a:xfrm rot="19245889">
            <a:off x="747311" y="2579391"/>
            <a:ext cx="2631811"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PRODUKTIVITĀTE UN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IENĀKUMI</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7" name="TextBox 16">
            <a:extLst>
              <a:ext uri="{FF2B5EF4-FFF2-40B4-BE49-F238E27FC236}">
                <a16:creationId xmlns:a16="http://schemas.microsoft.com/office/drawing/2014/main" id="{1006E683-9DCB-0844-AC12-9F2FBD0D0BE1}"/>
              </a:ext>
            </a:extLst>
          </p:cNvPr>
          <p:cNvSpPr txBox="1"/>
          <p:nvPr/>
        </p:nvSpPr>
        <p:spPr>
          <a:xfrm rot="3132894">
            <a:off x="3170291" y="2817667"/>
            <a:ext cx="190244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VIENLĪDZĪGAS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IESPĒJAS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8" name="TextBox 17">
            <a:extLst>
              <a:ext uri="{FF2B5EF4-FFF2-40B4-BE49-F238E27FC236}">
                <a16:creationId xmlns:a16="http://schemas.microsoft.com/office/drawing/2014/main" id="{ABBA76FE-3289-9847-9DF9-E48C2DFA4C08}"/>
              </a:ext>
            </a:extLst>
          </p:cNvPr>
          <p:cNvSpPr txBox="1"/>
          <p:nvPr/>
        </p:nvSpPr>
        <p:spPr>
          <a:xfrm rot="19563564">
            <a:off x="2889226" y="4888994"/>
            <a:ext cx="174150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SOCIĀLĀ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UZTICĒŠANĀS</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9" name="TextBox 18">
            <a:extLst>
              <a:ext uri="{FF2B5EF4-FFF2-40B4-BE49-F238E27FC236}">
                <a16:creationId xmlns:a16="http://schemas.microsoft.com/office/drawing/2014/main" id="{6B6EB6E4-9905-D442-A0C8-434A51159705}"/>
              </a:ext>
            </a:extLst>
          </p:cNvPr>
          <p:cNvSpPr txBox="1"/>
          <p:nvPr/>
        </p:nvSpPr>
        <p:spPr>
          <a:xfrm rot="3286032">
            <a:off x="842777" y="4513564"/>
            <a:ext cx="1566454"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REĢIONĀLĀ </a:t>
            </a:r>
          </a:p>
          <a:p>
            <a:pPr algn="ctr"/>
            <a:r>
              <a:rPr lang="lv-LV" sz="1400" b="1" spc="90" dirty="0">
                <a:solidFill>
                  <a:schemeClr val="bg1"/>
                </a:solidFill>
                <a:latin typeface="Verdana" panose="020B0604030504040204" pitchFamily="34" charset="0"/>
                <a:ea typeface="Verdana" panose="020B0604030504040204" pitchFamily="34" charset="0"/>
                <a:cs typeface="Arial" panose="020B0604020202020204" pitchFamily="34" charset="0"/>
              </a:rPr>
              <a:t>ATTĪSTĪBA</a:t>
            </a:r>
            <a:endParaRPr lang="en-US" sz="1400" b="1" spc="9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32" name="Title 1">
            <a:extLst>
              <a:ext uri="{FF2B5EF4-FFF2-40B4-BE49-F238E27FC236}">
                <a16:creationId xmlns:a16="http://schemas.microsoft.com/office/drawing/2014/main" id="{9073FFA9-068D-422D-B979-E637808CF0B5}"/>
              </a:ext>
            </a:extLst>
          </p:cNvPr>
          <p:cNvSpPr txBox="1">
            <a:spLocks/>
          </p:cNvSpPr>
          <p:nvPr/>
        </p:nvSpPr>
        <p:spPr>
          <a:xfrm>
            <a:off x="291542" y="563216"/>
            <a:ext cx="10833657" cy="7390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9D2235"/>
              </a:solidFill>
              <a:latin typeface="Verdana" panose="020B0604030504040204" pitchFamily="34" charset="0"/>
              <a:ea typeface="Verdana" panose="020B0604030504040204" pitchFamily="34" charset="0"/>
              <a:cs typeface="Verdana" panose="020B0604030504040204" pitchFamily="34" charset="0"/>
            </a:endParaRPr>
          </a:p>
        </p:txBody>
      </p:sp>
      <p:sp>
        <p:nvSpPr>
          <p:cNvPr id="2" name="Virsraksts 1">
            <a:extLst>
              <a:ext uri="{FF2B5EF4-FFF2-40B4-BE49-F238E27FC236}">
                <a16:creationId xmlns:a16="http://schemas.microsoft.com/office/drawing/2014/main" id="{C016544A-679C-3934-A728-033021902243}"/>
              </a:ext>
            </a:extLst>
          </p:cNvPr>
          <p:cNvSpPr>
            <a:spLocks noGrp="1"/>
          </p:cNvSpPr>
          <p:nvPr>
            <p:ph type="title"/>
          </p:nvPr>
        </p:nvSpPr>
        <p:spPr>
          <a:xfrm>
            <a:off x="411061" y="208519"/>
            <a:ext cx="11780939" cy="600846"/>
          </a:xfrm>
        </p:spPr>
        <p:txBody>
          <a:bodyPr>
            <a:noAutofit/>
          </a:bodyPr>
          <a:lstStyle/>
          <a:p>
            <a:pPr algn="just">
              <a:lnSpc>
                <a:spcPct val="107000"/>
              </a:lnSpc>
              <a:spcAft>
                <a:spcPts val="800"/>
              </a:spcAft>
            </a:pPr>
            <a:r>
              <a:rPr lang="lv-LV" sz="2800" b="1" dirty="0">
                <a:solidFill>
                  <a:srgbClr val="C00000"/>
                </a:solidFill>
                <a:effectLst/>
                <a:latin typeface="Verdana" panose="020B0604030504040204" pitchFamily="34" charset="0"/>
                <a:ea typeface="Verdana" panose="020B0604030504040204" pitchFamily="34" charset="0"/>
                <a:cs typeface="Times New Roman" panose="02020603050405020304" pitchFamily="18" charset="0"/>
              </a:rPr>
              <a:t>Rīcības virziens "Uz cilvēku centrēta veselības aprūpe"</a:t>
            </a:r>
            <a:endParaRPr lang="lv-LV" sz="28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1940CA7-48CD-8B7F-2618-37016D6B6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730" y="1004190"/>
            <a:ext cx="10650766" cy="5340223"/>
          </a:xfrm>
          <a:prstGeom prst="rect">
            <a:avLst/>
          </a:prstGeom>
        </p:spPr>
      </p:pic>
    </p:spTree>
    <p:extLst>
      <p:ext uri="{BB962C8B-B14F-4D97-AF65-F5344CB8AC3E}">
        <p14:creationId xmlns:p14="http://schemas.microsoft.com/office/powerpoint/2010/main" val="3360826879"/>
      </p:ext>
    </p:extLst>
  </p:cSld>
  <p:clrMapOvr>
    <a:masterClrMapping/>
  </p:clrMapOvr>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9_Prezentacija_templateL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ullapa_kontaktinformacij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11197</TotalTime>
  <Words>2368</Words>
  <Application>Microsoft Office PowerPoint</Application>
  <PresentationFormat>Widescreen</PresentationFormat>
  <Paragraphs>413</Paragraphs>
  <Slides>30</Slides>
  <Notes>26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vt:lpstr>
      <vt:lpstr>Calibri Light</vt:lpstr>
      <vt:lpstr>Open Sans Bold</vt:lpstr>
      <vt:lpstr>Times New Roman</vt:lpstr>
      <vt:lpstr>Verdana</vt:lpstr>
      <vt:lpstr>Wingdings</vt:lpstr>
      <vt:lpstr>Office dizains</vt:lpstr>
      <vt:lpstr>89_Prezentacija_templateLV</vt:lpstr>
      <vt:lpstr>Nacionālais attīstības plānS 2021.-2027. gadam mērķu sasniegšanas progress līdz 2022.gadam</vt:lpstr>
      <vt:lpstr>PowerPoint Presentation</vt:lpstr>
      <vt:lpstr>NAP2027 vadmotīvs un stratēģiskie mērķi </vt:lpstr>
      <vt:lpstr>NAP2027 stratēģiskie mērķi un to indikatori</vt:lpstr>
      <vt:lpstr>NAP2027 stratēģiskie mērķi un to indikatori</vt:lpstr>
      <vt:lpstr>NAP2027 stratēģiskie mērķi un to indikatori</vt:lpstr>
      <vt:lpstr>PowerPoint Presentation</vt:lpstr>
      <vt:lpstr>NAP2027 stratēģiskie mērķi un to indikatori</vt:lpstr>
      <vt:lpstr>Rīcības virziens "Uz cilvēku centrēta veselības aprūpe"</vt:lpstr>
      <vt:lpstr>Rīcības virziens "Psiholoģiskā un emocionālā labklājība"</vt:lpstr>
      <vt:lpstr>Rīcības virziens "Stipras ģimenes paaudzēs"</vt:lpstr>
      <vt:lpstr>Rīcības virziens "Sociālā iekļaušana"</vt:lpstr>
      <vt:lpstr>Rīcības virziens "Zinātne sabiedrības attīstībai, tautsaimniecības izaugsmei un drošībai"</vt:lpstr>
      <vt:lpstr>Rīcības virziens "Kvalitatīva, pieejama, iekļaujoša izglītība"</vt:lpstr>
      <vt:lpstr>Rīcības virziens "Produktivitāte, inovācija un eksports"</vt:lpstr>
      <vt:lpstr>Rīcības virziens "Darbs un ienākumi"</vt:lpstr>
      <vt:lpstr>Rīcības virziens "Kapitāls un uzņēmējdarbības vide"  </vt:lpstr>
      <vt:lpstr>Rīcības virziens "Daba un vide – “Zaļais kurss"  </vt:lpstr>
      <vt:lpstr>Rīcības virziens "Tehnoloģiskā vide un pakalpojumi"  </vt:lpstr>
      <vt:lpstr>Rīcības virziens "Līdzsvarota reģionālā attīstība"  </vt:lpstr>
      <vt:lpstr>Rīcības virziens "Mājoklis"  </vt:lpstr>
      <vt:lpstr>Rīcības virziens "Cilvēku līdzdalība kultūras un sporta aktivitātēs"  </vt:lpstr>
      <vt:lpstr>Rīcības virziens "Kultūras un sporta devums  ilgtspējīgai sabiedrībai"  </vt:lpstr>
      <vt:lpstr>Rīcības virziens "Saliedētība" </vt:lpstr>
      <vt:lpstr>Rīcības virziens "Tiesiskums un pārvaldība" (1)  </vt:lpstr>
      <vt:lpstr>Rīcības virziens "Tiesiskums un pārvaldība" (2)  </vt:lpstr>
      <vt:lpstr>Rīcības virziens "Drošība"  </vt:lpstr>
      <vt:lpstr>Kopsavilkums </vt:lpstr>
      <vt:lpstr>Galvenie konstatējumi un secinājumi</vt:lpstr>
      <vt:lpstr>Ar atbildību par Latvijas nākotni!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Guntis</dc:creator>
  <cp:lastModifiedBy>Ilze Bolšteina</cp:lastModifiedBy>
  <cp:revision>81</cp:revision>
  <dcterms:created xsi:type="dcterms:W3CDTF">2021-06-09T14:55:56Z</dcterms:created>
  <dcterms:modified xsi:type="dcterms:W3CDTF">2023-10-12T08:01:22Z</dcterms:modified>
</cp:coreProperties>
</file>